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04" r:id="rId3"/>
    <p:sldId id="257" r:id="rId4"/>
    <p:sldId id="260" r:id="rId5"/>
    <p:sldId id="258" r:id="rId6"/>
    <p:sldId id="259" r:id="rId7"/>
    <p:sldId id="289" r:id="rId8"/>
    <p:sldId id="298" r:id="rId9"/>
    <p:sldId id="305" r:id="rId10"/>
    <p:sldId id="306" r:id="rId11"/>
    <p:sldId id="307" r:id="rId12"/>
    <p:sldId id="293" r:id="rId13"/>
    <p:sldId id="290" r:id="rId14"/>
    <p:sldId id="328" r:id="rId15"/>
    <p:sldId id="291" r:id="rId16"/>
    <p:sldId id="319" r:id="rId17"/>
    <p:sldId id="320" r:id="rId18"/>
    <p:sldId id="321" r:id="rId19"/>
    <p:sldId id="322" r:id="rId20"/>
    <p:sldId id="309" r:id="rId21"/>
    <p:sldId id="310" r:id="rId22"/>
    <p:sldId id="311" r:id="rId23"/>
    <p:sldId id="261" r:id="rId24"/>
    <p:sldId id="271" r:id="rId25"/>
    <p:sldId id="272" r:id="rId26"/>
    <p:sldId id="294" r:id="rId27"/>
    <p:sldId id="266" r:id="rId28"/>
    <p:sldId id="267" r:id="rId29"/>
    <p:sldId id="268" r:id="rId30"/>
    <p:sldId id="269" r:id="rId31"/>
    <p:sldId id="318" r:id="rId32"/>
    <p:sldId id="270" r:id="rId33"/>
    <p:sldId id="317" r:id="rId34"/>
    <p:sldId id="274" r:id="rId35"/>
    <p:sldId id="279" r:id="rId36"/>
    <p:sldId id="326" r:id="rId37"/>
    <p:sldId id="278" r:id="rId38"/>
    <p:sldId id="32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50021"/>
    <a:srgbClr val="0000FF"/>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2941" autoAdjust="0"/>
  </p:normalViewPr>
  <p:slideViewPr>
    <p:cSldViewPr>
      <p:cViewPr varScale="1">
        <p:scale>
          <a:sx n="112" d="100"/>
          <a:sy n="112" d="100"/>
        </p:scale>
        <p:origin x="1920" y="67"/>
      </p:cViewPr>
      <p:guideLst>
        <p:guide orient="horz" pos="2160"/>
        <p:guide pos="2880"/>
      </p:guideLst>
    </p:cSldViewPr>
  </p:slideViewPr>
  <p:notesTextViewPr>
    <p:cViewPr>
      <p:scale>
        <a:sx n="100" d="100"/>
        <a:sy n="100" d="100"/>
      </p:scale>
      <p:origin x="0" y="0"/>
    </p:cViewPr>
  </p:notesTextViewPr>
  <p:sorterViewPr>
    <p:cViewPr>
      <p:scale>
        <a:sx n="172" d="100"/>
        <a:sy n="1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58F592D-1AEA-488E-B98E-73A0D975A80E}" type="slidenum">
              <a:rPr lang="en-US"/>
              <a:pPr>
                <a:defRPr/>
              </a:pPr>
              <a:t>‹#›</a:t>
            </a:fld>
            <a:endParaRPr lang="en-US"/>
          </a:p>
        </p:txBody>
      </p:sp>
    </p:spTree>
    <p:extLst>
      <p:ext uri="{BB962C8B-B14F-4D97-AF65-F5344CB8AC3E}">
        <p14:creationId xmlns:p14="http://schemas.microsoft.com/office/powerpoint/2010/main" val="25328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D20A847-5EEA-4C85-B2E0-242B9E4E6F29}" type="slidenum">
              <a:rPr lang="en-US"/>
              <a:pPr>
                <a:defRPr/>
              </a:pPr>
              <a:t>‹#›</a:t>
            </a:fld>
            <a:endParaRPr lang="en-US"/>
          </a:p>
        </p:txBody>
      </p:sp>
    </p:spTree>
    <p:extLst>
      <p:ext uri="{BB962C8B-B14F-4D97-AF65-F5344CB8AC3E}">
        <p14:creationId xmlns:p14="http://schemas.microsoft.com/office/powerpoint/2010/main" val="2573299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16D338-39C4-47F5-8C5B-FFE27A937D72}" type="slidenum">
              <a:rPr lang="en-US"/>
              <a:pPr/>
              <a:t>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94C5A65-3E13-43DD-A2E7-0935802CE598}" type="slidenum">
              <a:rPr lang="en-US"/>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8E51000-0884-46B6-899C-AA85E26EB0E0}" type="slidenum">
              <a:rPr lang="en-US"/>
              <a:pPr/>
              <a:t>23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he-I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504619-B099-4909-AF30-D96560C0E945}" type="slidenum">
              <a:rPr lang="en-US"/>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6D0C509-D5F9-4A18-B26F-62283F2C81FE}" type="slidenum">
              <a:rPr lang="en-US"/>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20564E-B8EE-4256-8ED2-91874F7F122C}" type="slidenum">
              <a:rPr lang="en-US"/>
              <a:pPr/>
              <a:t>26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8585411-BE2E-4AAF-883A-9B82CE755472}" type="slidenum">
              <a:rPr lang="en-US"/>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F576298-AAE2-4BE6-9BBD-569DA64E1774}" type="slidenum">
              <a:rPr lang="en-US"/>
              <a:pPr/>
              <a:t>28</a:t>
            </a:fld>
            <a:endParaRPr lang="en-US"/>
          </a:p>
        </p:txBody>
      </p:sp>
      <p:sp>
        <p:nvSpPr>
          <p:cNvPr id="74755" name="Rectangle 2"/>
          <p:cNvSpPr>
            <a:spLocks noGrp="1" noRot="1" noChangeAspect="1" noChangeArrowheads="1" noTextEdit="1"/>
          </p:cNvSpPr>
          <p:nvPr>
            <p:ph type="sldImg"/>
          </p:nvPr>
        </p:nvSpPr>
        <p:spPr>
          <a:xfrm>
            <a:off x="1143000" y="685800"/>
            <a:ext cx="4573588" cy="3430588"/>
          </a:xfrm>
          <a:ln/>
        </p:spPr>
      </p:sp>
      <p:sp>
        <p:nvSpPr>
          <p:cNvPr id="74756" name="Rectangle 3"/>
          <p:cNvSpPr>
            <a:spLocks noGrp="1" noChangeArrowheads="1"/>
          </p:cNvSpPr>
          <p:nvPr>
            <p:ph type="body" idx="1"/>
          </p:nvPr>
        </p:nvSpPr>
        <p:spPr>
          <a:xfrm>
            <a:off x="687388" y="4344988"/>
            <a:ext cx="5483225" cy="4113212"/>
          </a:xfrm>
          <a:noFill/>
          <a:ln/>
        </p:spPr>
        <p:txBody>
          <a:bodyPr/>
          <a:lstStyle/>
          <a:p>
            <a:pPr eaLnBrk="1" hangingPunct="1"/>
            <a:endParaRPr lang="he-I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B09DA18-1EDD-411A-ABF3-68E61A3C2AEA}" type="slidenum">
              <a:rPr lang="en-US"/>
              <a:pPr/>
              <a:t>29</a:t>
            </a:fld>
            <a:endParaRPr lang="en-US"/>
          </a:p>
        </p:txBody>
      </p:sp>
      <p:sp>
        <p:nvSpPr>
          <p:cNvPr id="75779" name="Rectangle 2"/>
          <p:cNvSpPr>
            <a:spLocks noGrp="1" noRot="1" noChangeAspect="1" noChangeArrowheads="1" noTextEdit="1"/>
          </p:cNvSpPr>
          <p:nvPr>
            <p:ph type="sldImg"/>
          </p:nvPr>
        </p:nvSpPr>
        <p:spPr>
          <a:xfrm>
            <a:off x="1143000" y="685800"/>
            <a:ext cx="4573588" cy="3430588"/>
          </a:xfrm>
          <a:ln/>
        </p:spPr>
      </p:sp>
      <p:sp>
        <p:nvSpPr>
          <p:cNvPr id="75780" name="Rectangle 3"/>
          <p:cNvSpPr>
            <a:spLocks noGrp="1" noChangeArrowheads="1"/>
          </p:cNvSpPr>
          <p:nvPr>
            <p:ph type="body" idx="1"/>
          </p:nvPr>
        </p:nvSpPr>
        <p:spPr>
          <a:xfrm>
            <a:off x="687388" y="4344988"/>
            <a:ext cx="5483225" cy="4113212"/>
          </a:xfrm>
          <a:noFill/>
          <a:ln/>
        </p:spPr>
        <p:txBody>
          <a:bodyPr/>
          <a:lstStyle/>
          <a:p>
            <a:pPr eaLnBrk="1" hangingPunct="1"/>
            <a:endParaRPr lang="he-I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7F91A3D-B1A1-43D0-813E-7F8E0ABC33B9}" type="slidenum">
              <a:rPr lang="en-US"/>
              <a:pPr/>
              <a:t>30</a:t>
            </a:fld>
            <a:endParaRPr lang="en-US"/>
          </a:p>
        </p:txBody>
      </p:sp>
      <p:sp>
        <p:nvSpPr>
          <p:cNvPr id="76803" name="Rectangle 2"/>
          <p:cNvSpPr>
            <a:spLocks noGrp="1" noRot="1" noChangeAspect="1" noChangeArrowheads="1" noTextEdit="1"/>
          </p:cNvSpPr>
          <p:nvPr>
            <p:ph type="sldImg"/>
          </p:nvPr>
        </p:nvSpPr>
        <p:spPr>
          <a:xfrm>
            <a:off x="1143000" y="685800"/>
            <a:ext cx="4573588" cy="3430588"/>
          </a:xfrm>
          <a:ln/>
        </p:spPr>
      </p:sp>
      <p:sp>
        <p:nvSpPr>
          <p:cNvPr id="76804" name="Rectangle 3"/>
          <p:cNvSpPr>
            <a:spLocks noGrp="1" noChangeArrowheads="1"/>
          </p:cNvSpPr>
          <p:nvPr>
            <p:ph type="body" idx="1"/>
          </p:nvPr>
        </p:nvSpPr>
        <p:spPr>
          <a:xfrm>
            <a:off x="687388" y="4344988"/>
            <a:ext cx="5483225" cy="4113212"/>
          </a:xfrm>
          <a:noFill/>
          <a:ln/>
        </p:spPr>
        <p:txBody>
          <a:bodyPr/>
          <a:lstStyle/>
          <a:p>
            <a:pPr eaLnBrk="1" hangingPunct="1"/>
            <a:endParaRPr lang="he-I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285B515-B3EC-48A2-9202-F1DD584A780E}" type="slidenum">
              <a:rPr lang="en-US"/>
              <a:pPr/>
              <a:t>31</a:t>
            </a:fld>
            <a:endParaRPr lang="en-US"/>
          </a:p>
        </p:txBody>
      </p:sp>
      <p:sp>
        <p:nvSpPr>
          <p:cNvPr id="77827" name="Rectangle 2"/>
          <p:cNvSpPr>
            <a:spLocks noGrp="1" noRot="1" noChangeAspect="1" noChangeArrowheads="1" noTextEdit="1"/>
          </p:cNvSpPr>
          <p:nvPr>
            <p:ph type="sldImg"/>
          </p:nvPr>
        </p:nvSpPr>
        <p:spPr>
          <a:xfrm>
            <a:off x="1143000" y="685800"/>
            <a:ext cx="4573588" cy="3430588"/>
          </a:xfrm>
          <a:ln/>
        </p:spPr>
      </p:sp>
      <p:sp>
        <p:nvSpPr>
          <p:cNvPr id="77828" name="Rectangle 3"/>
          <p:cNvSpPr>
            <a:spLocks noGrp="1" noChangeArrowheads="1"/>
          </p:cNvSpPr>
          <p:nvPr>
            <p:ph type="body" idx="1"/>
          </p:nvPr>
        </p:nvSpPr>
        <p:spPr>
          <a:xfrm>
            <a:off x="687388" y="4344988"/>
            <a:ext cx="5483225" cy="4113212"/>
          </a:xfrm>
          <a:noFill/>
          <a:ln/>
        </p:spPr>
        <p:txBody>
          <a:bodyPr/>
          <a:lstStyle/>
          <a:p>
            <a:pPr eaLnBrk="1" hangingPunct="1"/>
            <a:endParaRPr lang="he-IL" smtClean="0"/>
          </a:p>
        </p:txBody>
      </p:sp>
    </p:spTree>
    <p:extLst>
      <p:ext uri="{BB962C8B-B14F-4D97-AF65-F5344CB8AC3E}">
        <p14:creationId xmlns:p14="http://schemas.microsoft.com/office/powerpoint/2010/main" val="62086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E2A1528-DA9F-41CB-B5C4-F60F188CF74C}" type="slidenum">
              <a:rPr lang="en-US"/>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285B515-B3EC-48A2-9202-F1DD584A780E}" type="slidenum">
              <a:rPr lang="en-US"/>
              <a:pPr/>
              <a:t>32</a:t>
            </a:fld>
            <a:endParaRPr lang="en-US"/>
          </a:p>
        </p:txBody>
      </p:sp>
      <p:sp>
        <p:nvSpPr>
          <p:cNvPr id="77827" name="Rectangle 2"/>
          <p:cNvSpPr>
            <a:spLocks noGrp="1" noRot="1" noChangeAspect="1" noChangeArrowheads="1" noTextEdit="1"/>
          </p:cNvSpPr>
          <p:nvPr>
            <p:ph type="sldImg"/>
          </p:nvPr>
        </p:nvSpPr>
        <p:spPr>
          <a:xfrm>
            <a:off x="1143000" y="685800"/>
            <a:ext cx="4573588" cy="3430588"/>
          </a:xfrm>
          <a:ln/>
        </p:spPr>
      </p:sp>
      <p:sp>
        <p:nvSpPr>
          <p:cNvPr id="77828" name="Rectangle 3"/>
          <p:cNvSpPr>
            <a:spLocks noGrp="1" noChangeArrowheads="1"/>
          </p:cNvSpPr>
          <p:nvPr>
            <p:ph type="body" idx="1"/>
          </p:nvPr>
        </p:nvSpPr>
        <p:spPr>
          <a:xfrm>
            <a:off x="687388" y="4344988"/>
            <a:ext cx="5483225" cy="4113212"/>
          </a:xfrm>
          <a:noFill/>
          <a:ln/>
        </p:spPr>
        <p:txBody>
          <a:bodyPr/>
          <a:lstStyle/>
          <a:p>
            <a:pPr eaLnBrk="1" hangingPunct="1"/>
            <a:endParaRPr lang="he-I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2282397-F0CF-4AB0-BCCB-EC13A069708A}" type="slidenum">
              <a:rPr lang="en-US"/>
              <a:pPr/>
              <a:t>34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CB914CB-A2AE-47D1-828A-493F10548FBA}" type="slidenum">
              <a:rPr lang="en-US"/>
              <a:pPr/>
              <a:t>35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12E20D5-9062-46AF-A194-0B8CD1C9DE62}" type="slidenum">
              <a:rPr lang="en-US"/>
              <a:pPr/>
              <a:t>37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F999586-7B24-40CE-87C9-E7EF80F7A4A5}" type="slidenum">
              <a:rPr lang="en-US"/>
              <a:pPr/>
              <a:t>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25623A2-014B-43CE-8357-99B0D89A1ED6}" type="slidenum">
              <a:rPr lang="en-US"/>
              <a:pPr/>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he-I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888CF-6F05-4598-B8EB-C78F262BF192}" type="slidenum">
              <a:rPr lang="en-US"/>
              <a:pPr/>
              <a:t>6</a:t>
            </a:fld>
            <a:endParaRPr lang="en-US"/>
          </a:p>
        </p:txBody>
      </p:sp>
      <p:sp>
        <p:nvSpPr>
          <p:cNvPr id="50179" name="Rectangle 2"/>
          <p:cNvSpPr>
            <a:spLocks noGrp="1" noRot="1" noChangeAspect="1" noChangeArrowheads="1" noTextEdit="1"/>
          </p:cNvSpPr>
          <p:nvPr>
            <p:ph type="sldImg"/>
          </p:nvPr>
        </p:nvSpPr>
        <p:spPr>
          <a:xfrm>
            <a:off x="1143000" y="685800"/>
            <a:ext cx="4573588" cy="3430588"/>
          </a:xfrm>
          <a:ln/>
        </p:spPr>
      </p:sp>
      <p:sp>
        <p:nvSpPr>
          <p:cNvPr id="50180" name="Rectangle 3"/>
          <p:cNvSpPr>
            <a:spLocks noGrp="1" noChangeArrowheads="1"/>
          </p:cNvSpPr>
          <p:nvPr>
            <p:ph type="body" idx="1"/>
          </p:nvPr>
        </p:nvSpPr>
        <p:spPr>
          <a:xfrm>
            <a:off x="685800" y="4344988"/>
            <a:ext cx="5486400" cy="4113212"/>
          </a:xfrm>
          <a:noFill/>
          <a:ln/>
        </p:spPr>
        <p:txBody>
          <a:bodyPr/>
          <a:lstStyle/>
          <a:p>
            <a:pPr eaLnBrk="1" hangingPunct="1"/>
            <a:endParaRPr 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8B0E027-6736-49B4-86DD-229F83B13CAD}" type="slidenum">
              <a:rPr lang="en-US"/>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20A847-5EEA-4C85-B2E0-242B9E4E6F29}"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2972C1-EB18-49E4-A6BF-085FD25FEE7A}"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D8AA92E-7FD9-4E93-9531-C334ABB3B5E9}" type="slidenum">
              <a:rPr lang="en-US"/>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38AA1-CFD1-485C-99F5-BF75BF64DC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FB0BE-C645-4DA9-9B45-1CEEC64BCB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D3526-4D32-4E6D-A838-FC0B56E0E5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457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5CBBC-114F-434C-B36B-A9DAF90027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כותרת ו-4 תכנים">
    <p:spTree>
      <p:nvGrpSpPr>
        <p:cNvPr id="1" name=""/>
        <p:cNvGrpSpPr/>
        <p:nvPr/>
      </p:nvGrpSpPr>
      <p:grpSpPr>
        <a:xfrm>
          <a:off x="0" y="0"/>
          <a:ext cx="0" cy="0"/>
          <a:chOff x="0" y="0"/>
          <a:chExt cx="0" cy="0"/>
        </a:xfrm>
      </p:grpSpPr>
      <p:sp>
        <p:nvSpPr>
          <p:cNvPr id="2" name="כותרת 1"/>
          <p:cNvSpPr>
            <a:spLocks noGrp="1"/>
          </p:cNvSpPr>
          <p:nvPr>
            <p:ph type="title" sz="quarter"/>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quarter" idx="1"/>
          </p:nvPr>
        </p:nvSpPr>
        <p:spPr>
          <a:xfrm>
            <a:off x="457200" y="1600200"/>
            <a:ext cx="4038600" cy="21859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648200" y="1600200"/>
            <a:ext cx="4038600" cy="21859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57200" y="3938588"/>
            <a:ext cx="4038600" cy="218757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תוכן 5"/>
          <p:cNvSpPr>
            <a:spLocks noGrp="1"/>
          </p:cNvSpPr>
          <p:nvPr>
            <p:ph sz="quarter" idx="4"/>
          </p:nvPr>
        </p:nvSpPr>
        <p:spPr>
          <a:xfrm>
            <a:off x="4648200" y="3938588"/>
            <a:ext cx="4038600" cy="218757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3766B9-D152-44B0-BA6D-31E454EB122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E7EA2E-EB35-46DB-8F49-3DE569AC888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457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648200" y="1600200"/>
            <a:ext cx="4038600" cy="21859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648200" y="3938588"/>
            <a:ext cx="4038600" cy="218757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4DCD79C-983E-44CB-A98B-829D9DEBD2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EFDA8-A016-4BFC-ABD5-50C6DDE2C6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21A5-31CA-4F6B-9312-6BA28C727A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D7E13-DFCD-4179-89B7-1E976E3BBB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A33778-2862-464F-BCCE-593661790F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95F329-D67E-4B44-A30C-77BB23D633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50DDFB-38A1-4185-AED1-77B9EB7393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342F6-86BA-4253-B019-47898C572A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009420-D88D-4CA1-850E-3570CE3DA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7BDD463-B1B6-4382-B3A0-0B367F98F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SARS" TargetMode="External"/><Relationship Id="rId3" Type="http://schemas.openxmlformats.org/officeDocument/2006/relationships/hyperlink" Target="http://en.wikipedia.org/wiki/Proportionality_(mathematics)" TargetMode="External"/><Relationship Id="rId7" Type="http://schemas.openxmlformats.org/officeDocument/2006/relationships/hyperlink" Target="http://en.wikipedia.org/wiki/Cell_division" TargetMode="External"/><Relationship Id="rId2" Type="http://schemas.openxmlformats.org/officeDocument/2006/relationships/hyperlink" Target="http://en.wikipedia.org/wiki/Exponential_growth" TargetMode="External"/><Relationship Id="rId1" Type="http://schemas.openxmlformats.org/officeDocument/2006/relationships/slideLayout" Target="../slideLayouts/slideLayout6.xml"/><Relationship Id="rId6" Type="http://schemas.openxmlformats.org/officeDocument/2006/relationships/hyperlink" Target="http://en.wikipedia.org/wiki/Microbiological_culture" TargetMode="External"/><Relationship Id="rId11" Type="http://schemas.openxmlformats.org/officeDocument/2006/relationships/image" Target="../media/image11.png"/><Relationship Id="rId5" Type="http://schemas.openxmlformats.org/officeDocument/2006/relationships/hyperlink" Target="http://en.wikipedia.org/wiki/Microorganism" TargetMode="External"/><Relationship Id="rId10" Type="http://schemas.openxmlformats.org/officeDocument/2006/relationships/hyperlink" Target="http://en.wikipedia.org/wiki/Immunization" TargetMode="External"/><Relationship Id="rId4" Type="http://schemas.openxmlformats.org/officeDocument/2006/relationships/image" Target="../media/image10.png"/><Relationship Id="rId9" Type="http://schemas.openxmlformats.org/officeDocument/2006/relationships/hyperlink" Target="http://en.wikipedia.org/wiki/Smallpo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hyperlink" Target="http://en.wikipedia.org/wiki/Exponent" TargetMode="Externa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en.wikipedia.org/wiki/Complex_logarithm" TargetMode="External"/><Relationship Id="rId10" Type="http://schemas.openxmlformats.org/officeDocument/2006/relationships/image" Target="../media/image17.png"/><Relationship Id="rId4" Type="http://schemas.openxmlformats.org/officeDocument/2006/relationships/hyperlink" Target="http://en.wikipedia.org/wiki/E_(mathematical_constant)" TargetMode="Externa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3.appliedbiosystems.com/cms/groups/mcb_marketing/documents/generaldocuments/cms_053906.pdf" TargetMode="External"/><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Experimen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en.wikipedia.org/wiki/Data_analysis" TargetMode="External"/><Relationship Id="rId5" Type="http://schemas.openxmlformats.org/officeDocument/2006/relationships/hyperlink" Target="http://en.wikipedia.org/wiki/Experimental_design" TargetMode="External"/><Relationship Id="rId4" Type="http://schemas.openxmlformats.org/officeDocument/2006/relationships/hyperlink" Target="http://en.wikipedia.org/wiki/Measure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Observational_erro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hyperlink" Target="http://images.google.com/imgres?imgurl=http://users.path.ox.ac.uk/~scobbold/tig/plate96.gif&amp;imgrefurl=http://users.path.ox.ac.uk/~scobbold/tig/&amp;usg=__an3BQqeBROwNS933_NeShub3lmo=&amp;h=254&amp;w=362&amp;sz=12&amp;hl=en&amp;start=7&amp;sig2=1da6PSiyNi8naIf6wejnNg&amp;um=1&amp;itbs=1&amp;tbnid=t6agZicZWUtokM:&amp;tbnh=85&amp;tbnw=121&amp;prev=/images?q=well+plate&amp;hl=en&amp;rls=GGIT,GGIT:2007-02,GGIT:en&amp;um=1&amp;ei=1WkfS6XgAc2bsAaU5q2pCw"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sccollege.edu/SiteCollectionImages/Private/816_liver.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davidmlane.com/hyperstat/A10626.html" TargetMode="External"/><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davidmlane.com/hyperstat/A9257.html" TargetMode="External"/><Relationship Id="rId4" Type="http://schemas.openxmlformats.org/officeDocument/2006/relationships/hyperlink" Target="http://davidmlane.com/hyperstat/A10931.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pathmicro.med.sc.edu/pcr/realtime-hom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95400"/>
            <a:ext cx="9144000" cy="1470025"/>
          </a:xfrm>
        </p:spPr>
        <p:txBody>
          <a:bodyPr/>
          <a:lstStyle/>
          <a:p>
            <a:pPr eaLnBrk="1" hangingPunct="1">
              <a:defRPr/>
            </a:pPr>
            <a:r>
              <a:rPr lang="en-US" sz="4800" b="1" dirty="0" smtClean="0">
                <a:solidFill>
                  <a:schemeClr val="hlink"/>
                </a:solidFill>
                <a:effectLst>
                  <a:outerShdw blurRad="38100" dist="38100" dir="2700000" algn="tl">
                    <a:srgbClr val="C0C0C0"/>
                  </a:outerShdw>
                </a:effectLst>
              </a:rPr>
              <a:t>Statistical analysis for </a:t>
            </a:r>
            <a:r>
              <a:rPr lang="en-US" sz="4800" b="1" dirty="0" err="1" smtClean="0">
                <a:solidFill>
                  <a:schemeClr val="hlink"/>
                </a:solidFill>
                <a:effectLst>
                  <a:outerShdw blurRad="38100" dist="38100" dir="2700000" algn="tl">
                    <a:srgbClr val="C0C0C0"/>
                  </a:outerShdw>
                </a:effectLst>
              </a:rPr>
              <a:t>qPCR</a:t>
            </a:r>
            <a:endParaRPr lang="en-US" sz="4800" b="1" dirty="0" smtClean="0">
              <a:solidFill>
                <a:schemeClr val="hlink"/>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2743200" y="3505200"/>
            <a:ext cx="6400800" cy="1828800"/>
          </a:xfrm>
        </p:spPr>
        <p:txBody>
          <a:bodyPr/>
          <a:lstStyle/>
          <a:p>
            <a:pPr eaLnBrk="1" hangingPunct="1">
              <a:lnSpc>
                <a:spcPct val="80000"/>
              </a:lnSpc>
            </a:pPr>
            <a:r>
              <a:rPr lang="en-US" dirty="0" smtClean="0"/>
              <a:t>Real-time PCR - a lab course</a:t>
            </a:r>
          </a:p>
          <a:p>
            <a:pPr eaLnBrk="1" hangingPunct="1">
              <a:lnSpc>
                <a:spcPct val="80000"/>
              </a:lnSpc>
            </a:pPr>
            <a:endParaRPr lang="en-US" dirty="0" smtClean="0"/>
          </a:p>
          <a:p>
            <a:pPr eaLnBrk="1" hangingPunct="1">
              <a:lnSpc>
                <a:spcPct val="80000"/>
              </a:lnSpc>
            </a:pPr>
            <a:r>
              <a:rPr lang="en-US" sz="2800" dirty="0" smtClean="0"/>
              <a:t>Ester Feldmesser</a:t>
            </a:r>
          </a:p>
          <a:p>
            <a:pPr eaLnBrk="1" hangingPunct="1">
              <a:lnSpc>
                <a:spcPct val="80000"/>
              </a:lnSpc>
            </a:pPr>
            <a:r>
              <a:rPr lang="en-US" sz="2800" dirty="0" smtClean="0"/>
              <a:t>January </a:t>
            </a:r>
            <a:r>
              <a:rPr lang="en-US" sz="2800" dirty="0" smtClean="0"/>
              <a:t>2023</a:t>
            </a:r>
            <a:endParaRPr lang="en-US" sz="2800" dirty="0" smtClean="0"/>
          </a:p>
        </p:txBody>
      </p:sp>
      <p:pic>
        <p:nvPicPr>
          <p:cNvPr id="2052" name="Picture 4" descr="arraypure_fig03"/>
          <p:cNvPicPr>
            <a:picLocks noChangeAspect="1" noChangeArrowheads="1"/>
          </p:cNvPicPr>
          <p:nvPr/>
        </p:nvPicPr>
        <p:blipFill>
          <a:blip r:embed="rId3" cstate="print"/>
          <a:srcRect/>
          <a:stretch>
            <a:fillRect/>
          </a:stretch>
        </p:blipFill>
        <p:spPr bwMode="auto">
          <a:xfrm>
            <a:off x="0" y="4143375"/>
            <a:ext cx="3810000" cy="27146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01F38AA1-CFD1-485C-99F5-BF75BF64DCB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growth</a:t>
            </a:r>
            <a:br>
              <a:rPr lang="en-US" dirty="0" smtClean="0"/>
            </a:br>
            <a:endParaRPr lang="en-US" dirty="0"/>
          </a:p>
        </p:txBody>
      </p:sp>
      <p:sp>
        <p:nvSpPr>
          <p:cNvPr id="3" name="Rectangle 2"/>
          <p:cNvSpPr/>
          <p:nvPr/>
        </p:nvSpPr>
        <p:spPr>
          <a:xfrm>
            <a:off x="5105400" y="6550223"/>
            <a:ext cx="4038600" cy="307777"/>
          </a:xfrm>
          <a:prstGeom prst="rect">
            <a:avLst/>
          </a:prstGeom>
        </p:spPr>
        <p:txBody>
          <a:bodyPr wrap="square">
            <a:spAutoFit/>
          </a:bodyPr>
          <a:lstStyle/>
          <a:p>
            <a:r>
              <a:rPr lang="en-US" sz="1400" dirty="0" smtClean="0">
                <a:hlinkClick r:id="rId2"/>
              </a:rPr>
              <a:t>http://en.wikipedia.org/wiki/Exponential_growth</a:t>
            </a:r>
            <a:endParaRPr lang="en-US" sz="1400" dirty="0"/>
          </a:p>
        </p:txBody>
      </p:sp>
      <p:sp>
        <p:nvSpPr>
          <p:cNvPr id="4" name="Rectangle 3"/>
          <p:cNvSpPr/>
          <p:nvPr/>
        </p:nvSpPr>
        <p:spPr>
          <a:xfrm>
            <a:off x="228600" y="1066800"/>
            <a:ext cx="4800600" cy="923330"/>
          </a:xfrm>
          <a:prstGeom prst="rect">
            <a:avLst/>
          </a:prstGeom>
        </p:spPr>
        <p:txBody>
          <a:bodyPr wrap="square">
            <a:spAutoFit/>
          </a:bodyPr>
          <a:lstStyle/>
          <a:p>
            <a:r>
              <a:rPr lang="en-US" b="1" dirty="0" smtClean="0"/>
              <a:t>Exponential growth</a:t>
            </a:r>
            <a:r>
              <a:rPr lang="en-US" dirty="0" smtClean="0"/>
              <a:t> occurs when the growth rate of a function is </a:t>
            </a:r>
            <a:r>
              <a:rPr lang="en-US" dirty="0" smtClean="0">
                <a:hlinkClick r:id="rId3" tooltip="Proportionality (mathematics)"/>
              </a:rPr>
              <a:t>proportional</a:t>
            </a:r>
            <a:r>
              <a:rPr lang="en-US" dirty="0" smtClean="0"/>
              <a:t> to the function's current value. </a:t>
            </a:r>
            <a:endParaRPr lang="en-US" dirty="0"/>
          </a:p>
        </p:txBody>
      </p:sp>
      <p:pic>
        <p:nvPicPr>
          <p:cNvPr id="100354" name="Picture 2" descr="http://upload.wikimedia.org/wikipedia/commons/thumb/6/64/Exponential.svg/300px-Exponential.svg.png"/>
          <p:cNvPicPr>
            <a:picLocks noChangeAspect="1" noChangeArrowheads="1"/>
          </p:cNvPicPr>
          <p:nvPr/>
        </p:nvPicPr>
        <p:blipFill>
          <a:blip r:embed="rId4" cstate="print"/>
          <a:srcRect/>
          <a:stretch>
            <a:fillRect/>
          </a:stretch>
        </p:blipFill>
        <p:spPr bwMode="auto">
          <a:xfrm>
            <a:off x="5435293" y="1139723"/>
            <a:ext cx="3022907" cy="2509013"/>
          </a:xfrm>
          <a:prstGeom prst="rect">
            <a:avLst/>
          </a:prstGeom>
          <a:noFill/>
        </p:spPr>
      </p:pic>
      <p:sp>
        <p:nvSpPr>
          <p:cNvPr id="6" name="Rectangle 5"/>
          <p:cNvSpPr/>
          <p:nvPr/>
        </p:nvSpPr>
        <p:spPr>
          <a:xfrm>
            <a:off x="5638800" y="3622825"/>
            <a:ext cx="3352800" cy="738664"/>
          </a:xfrm>
          <a:prstGeom prst="rect">
            <a:avLst/>
          </a:prstGeom>
        </p:spPr>
        <p:txBody>
          <a:bodyPr wrap="square">
            <a:spAutoFit/>
          </a:bodyPr>
          <a:lstStyle/>
          <a:p>
            <a:r>
              <a:rPr lang="en-US" sz="1400" dirty="0" smtClean="0"/>
              <a:t>The graph illustrates how exponential growth (green) surpasses both linear (red) and cubic (blue) growth.  </a:t>
            </a:r>
            <a:endParaRPr lang="en-US" sz="1400" dirty="0"/>
          </a:p>
        </p:txBody>
      </p:sp>
      <p:sp>
        <p:nvSpPr>
          <p:cNvPr id="7" name="Rectangle 6"/>
          <p:cNvSpPr/>
          <p:nvPr/>
        </p:nvSpPr>
        <p:spPr>
          <a:xfrm>
            <a:off x="228600" y="4419600"/>
            <a:ext cx="8229600" cy="2185214"/>
          </a:xfrm>
          <a:prstGeom prst="rect">
            <a:avLst/>
          </a:prstGeom>
        </p:spPr>
        <p:txBody>
          <a:bodyPr wrap="square">
            <a:spAutoFit/>
          </a:bodyPr>
          <a:lstStyle/>
          <a:p>
            <a:r>
              <a:rPr lang="en-US" sz="1700" dirty="0" smtClean="0"/>
              <a:t>       </a:t>
            </a:r>
            <a:r>
              <a:rPr lang="en-US" sz="1700" b="1" dirty="0" smtClean="0"/>
              <a:t>Examples</a:t>
            </a:r>
          </a:p>
          <a:p>
            <a:pPr lvl="1">
              <a:buFont typeface="Arial" pitchFamily="34" charset="0"/>
              <a:buChar char="•"/>
            </a:pPr>
            <a:r>
              <a:rPr lang="en-US" sz="1700" dirty="0" smtClean="0"/>
              <a:t>The number of </a:t>
            </a:r>
            <a:r>
              <a:rPr lang="en-US" sz="1700" dirty="0" smtClean="0">
                <a:hlinkClick r:id="rId5" tooltip="Microorganism"/>
              </a:rPr>
              <a:t>microorganisms</a:t>
            </a:r>
            <a:r>
              <a:rPr lang="en-US" sz="1700" dirty="0" smtClean="0"/>
              <a:t> in a </a:t>
            </a:r>
            <a:r>
              <a:rPr lang="en-US" sz="1700" dirty="0" smtClean="0">
                <a:hlinkClick r:id="rId6" tooltip="Microbiological culture"/>
              </a:rPr>
              <a:t>culture</a:t>
            </a:r>
            <a:r>
              <a:rPr lang="en-US" sz="1700" dirty="0" smtClean="0"/>
              <a:t> broth will grow exponentially until an essential nutrient is exhausted. Typically the first organism </a:t>
            </a:r>
            <a:r>
              <a:rPr lang="en-US" sz="1700" dirty="0" smtClean="0">
                <a:hlinkClick r:id="rId7" tooltip="Cell division"/>
              </a:rPr>
              <a:t>splits</a:t>
            </a:r>
            <a:r>
              <a:rPr lang="en-US" sz="1700" dirty="0" smtClean="0"/>
              <a:t> into two daughter organisms, who then each split to form four, who split to form eight, and so on.</a:t>
            </a:r>
          </a:p>
          <a:p>
            <a:pPr lvl="1">
              <a:buFont typeface="Arial" pitchFamily="34" charset="0"/>
              <a:buChar char="•"/>
            </a:pPr>
            <a:r>
              <a:rPr lang="en-US" sz="1700" dirty="0" smtClean="0"/>
              <a:t>A virus (for example </a:t>
            </a:r>
            <a:r>
              <a:rPr lang="en-US" sz="1700" dirty="0" smtClean="0">
                <a:hlinkClick r:id="rId8" tooltip="SARS"/>
              </a:rPr>
              <a:t>SARS</a:t>
            </a:r>
            <a:r>
              <a:rPr lang="en-US" sz="1700" dirty="0" smtClean="0"/>
              <a:t>, or </a:t>
            </a:r>
            <a:r>
              <a:rPr lang="en-US" sz="1700" dirty="0" smtClean="0">
                <a:hlinkClick r:id="rId9"/>
              </a:rPr>
              <a:t>smallpox</a:t>
            </a:r>
            <a:r>
              <a:rPr lang="en-US" sz="1700" dirty="0" smtClean="0"/>
              <a:t>) typically will spread exponentially at first, if no artificial </a:t>
            </a:r>
            <a:r>
              <a:rPr lang="en-US" sz="1700" dirty="0" smtClean="0">
                <a:hlinkClick r:id="rId10"/>
              </a:rPr>
              <a:t>immunization</a:t>
            </a:r>
            <a:r>
              <a:rPr lang="en-US" sz="1700" dirty="0" smtClean="0"/>
              <a:t> is available. Each infected person can infect multiple new people.</a:t>
            </a:r>
          </a:p>
        </p:txBody>
      </p:sp>
      <p:pic>
        <p:nvPicPr>
          <p:cNvPr id="5122" name="Picture 2" descr="Image result for exponential growth calculation cartoon covi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00" y="2009724"/>
            <a:ext cx="3886200" cy="2185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3914692"/>
            <a:ext cx="457200" cy="369332"/>
          </a:xfrm>
          <a:prstGeom prst="rect">
            <a:avLst/>
          </a:prstGeom>
          <a:noFill/>
        </p:spPr>
        <p:txBody>
          <a:bodyPr wrap="square" rtlCol="0">
            <a:spAutoFit/>
          </a:bodyPr>
          <a:lstStyle/>
          <a:p>
            <a:r>
              <a:rPr lang="en-US" dirty="0" smtClean="0"/>
              <a:t>2</a:t>
            </a:r>
            <a:r>
              <a:rPr lang="en-US" baseline="30000" dirty="0" smtClean="0"/>
              <a:t>1</a:t>
            </a:r>
            <a:endParaRPr lang="en-US" baseline="30000" dirty="0"/>
          </a:p>
        </p:txBody>
      </p:sp>
      <p:sp>
        <p:nvSpPr>
          <p:cNvPr id="12" name="TextBox 11"/>
          <p:cNvSpPr txBox="1"/>
          <p:nvPr/>
        </p:nvSpPr>
        <p:spPr>
          <a:xfrm>
            <a:off x="2147751" y="3914692"/>
            <a:ext cx="457200" cy="369332"/>
          </a:xfrm>
          <a:prstGeom prst="rect">
            <a:avLst/>
          </a:prstGeom>
          <a:noFill/>
        </p:spPr>
        <p:txBody>
          <a:bodyPr wrap="square" rtlCol="0">
            <a:spAutoFit/>
          </a:bodyPr>
          <a:lstStyle/>
          <a:p>
            <a:r>
              <a:rPr lang="en-US" dirty="0" smtClean="0"/>
              <a:t>2</a:t>
            </a:r>
            <a:r>
              <a:rPr lang="en-US" baseline="30000" dirty="0" smtClean="0"/>
              <a:t>2</a:t>
            </a:r>
            <a:endParaRPr lang="en-US" baseline="30000" dirty="0"/>
          </a:p>
        </p:txBody>
      </p:sp>
      <p:sp>
        <p:nvSpPr>
          <p:cNvPr id="14" name="TextBox 13"/>
          <p:cNvSpPr txBox="1"/>
          <p:nvPr/>
        </p:nvSpPr>
        <p:spPr>
          <a:xfrm>
            <a:off x="2882537" y="3914692"/>
            <a:ext cx="457200" cy="369332"/>
          </a:xfrm>
          <a:prstGeom prst="rect">
            <a:avLst/>
          </a:prstGeom>
          <a:noFill/>
        </p:spPr>
        <p:txBody>
          <a:bodyPr wrap="square" rtlCol="0">
            <a:spAutoFit/>
          </a:bodyPr>
          <a:lstStyle/>
          <a:p>
            <a:r>
              <a:rPr lang="en-US" dirty="0" smtClean="0"/>
              <a:t>2</a:t>
            </a:r>
            <a:r>
              <a:rPr lang="en-US" baseline="30000" dirty="0" smtClean="0"/>
              <a:t>3</a:t>
            </a:r>
            <a:endParaRPr lang="en-US" baseline="30000" dirty="0"/>
          </a:p>
        </p:txBody>
      </p:sp>
      <p:sp>
        <p:nvSpPr>
          <p:cNvPr id="15" name="TextBox 14"/>
          <p:cNvSpPr txBox="1"/>
          <p:nvPr/>
        </p:nvSpPr>
        <p:spPr>
          <a:xfrm>
            <a:off x="3930831" y="3914692"/>
            <a:ext cx="457200" cy="369332"/>
          </a:xfrm>
          <a:prstGeom prst="rect">
            <a:avLst/>
          </a:prstGeom>
          <a:noFill/>
        </p:spPr>
        <p:txBody>
          <a:bodyPr wrap="square" rtlCol="0">
            <a:spAutoFit/>
          </a:bodyPr>
          <a:lstStyle/>
          <a:p>
            <a:r>
              <a:rPr lang="en-US" dirty="0" smtClean="0"/>
              <a:t>2</a:t>
            </a:r>
            <a:r>
              <a:rPr lang="en-US" baseline="30000" dirty="0" smtClean="0"/>
              <a:t>4</a:t>
            </a:r>
            <a:endParaRPr lang="en-US" baseline="30000" dirty="0"/>
          </a:p>
        </p:txBody>
      </p:sp>
      <p:sp>
        <p:nvSpPr>
          <p:cNvPr id="8" name="Slide Number Placeholder 7"/>
          <p:cNvSpPr>
            <a:spLocks noGrp="1"/>
          </p:cNvSpPr>
          <p:nvPr>
            <p:ph type="sldNum" sz="quarter" idx="12"/>
          </p:nvPr>
        </p:nvSpPr>
        <p:spPr/>
        <p:txBody>
          <a:bodyPr/>
          <a:lstStyle/>
          <a:p>
            <a:pPr>
              <a:defRPr/>
            </a:pPr>
            <a:fld id="{D395F329-D67E-4B44-A30C-77BB23D63356}"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3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Logarithm</a:t>
            </a:r>
            <a:br>
              <a:rPr lang="en-US" dirty="0" smtClean="0"/>
            </a:br>
            <a:endParaRPr lang="en-US" dirty="0"/>
          </a:p>
        </p:txBody>
      </p:sp>
      <p:sp>
        <p:nvSpPr>
          <p:cNvPr id="3" name="Rectangle 2"/>
          <p:cNvSpPr/>
          <p:nvPr/>
        </p:nvSpPr>
        <p:spPr>
          <a:xfrm>
            <a:off x="333375" y="1085999"/>
            <a:ext cx="4572000" cy="2862322"/>
          </a:xfrm>
          <a:prstGeom prst="rect">
            <a:avLst/>
          </a:prstGeom>
        </p:spPr>
        <p:txBody>
          <a:bodyPr>
            <a:spAutoFit/>
          </a:bodyPr>
          <a:lstStyle/>
          <a:p>
            <a:r>
              <a:rPr lang="en-US" dirty="0" smtClean="0"/>
              <a:t>The </a:t>
            </a:r>
            <a:r>
              <a:rPr lang="en-US" b="1" dirty="0" smtClean="0"/>
              <a:t>logarithm</a:t>
            </a:r>
            <a:r>
              <a:rPr lang="en-US" dirty="0" smtClean="0"/>
              <a:t> of a number  is the </a:t>
            </a:r>
            <a:r>
              <a:rPr lang="en-US" dirty="0" smtClean="0">
                <a:hlinkClick r:id="rId2" tooltip="Exponent"/>
              </a:rPr>
              <a:t>exponent</a:t>
            </a:r>
            <a:r>
              <a:rPr lang="en-US" dirty="0" smtClean="0"/>
              <a:t> to which </a:t>
            </a:r>
            <a:r>
              <a:rPr lang="en-US" dirty="0" smtClean="0"/>
              <a:t>a given </a:t>
            </a:r>
            <a:r>
              <a:rPr lang="en-US" dirty="0" smtClean="0"/>
              <a:t>base must be raised to produce that number. For example, the logarithm of 1000 to base 10 is 3,</a:t>
            </a:r>
          </a:p>
          <a:p>
            <a:r>
              <a:rPr lang="en-US" dirty="0" smtClean="0"/>
              <a:t> because 3 factors of 10 multiply to a thousand: </a:t>
            </a:r>
          </a:p>
          <a:p>
            <a:r>
              <a:rPr lang="en-US" dirty="0" smtClean="0"/>
              <a:t>10 × 10 × 10 equals 1000. The logarithm of </a:t>
            </a:r>
            <a:r>
              <a:rPr lang="en-US" i="1" dirty="0" smtClean="0"/>
              <a:t>x</a:t>
            </a:r>
            <a:r>
              <a:rPr lang="en-US" dirty="0" smtClean="0"/>
              <a:t> to base </a:t>
            </a:r>
            <a:r>
              <a:rPr lang="en-US" i="1" dirty="0" smtClean="0"/>
              <a:t>b</a:t>
            </a:r>
            <a:r>
              <a:rPr lang="en-US" dirty="0" smtClean="0"/>
              <a:t> is written </a:t>
            </a:r>
            <a:r>
              <a:rPr lang="en-US" dirty="0" err="1" smtClean="0"/>
              <a:t>log</a:t>
            </a:r>
            <a:r>
              <a:rPr lang="en-US" i="1" baseline="-25000" dirty="0" err="1" smtClean="0"/>
              <a:t>b</a:t>
            </a:r>
            <a:r>
              <a:rPr lang="en-US" dirty="0" smtClean="0"/>
              <a:t>(</a:t>
            </a:r>
            <a:r>
              <a:rPr lang="en-US" i="1" dirty="0" smtClean="0"/>
              <a:t>x</a:t>
            </a:r>
            <a:r>
              <a:rPr lang="en-US" dirty="0" smtClean="0"/>
              <a:t>), so log</a:t>
            </a:r>
            <a:r>
              <a:rPr lang="en-US" baseline="-25000" dirty="0" smtClean="0"/>
              <a:t>10</a:t>
            </a:r>
            <a:r>
              <a:rPr lang="en-US" dirty="0" smtClean="0"/>
              <a:t>(1000) = 3.</a:t>
            </a:r>
            <a:endParaRPr lang="en-US" dirty="0"/>
          </a:p>
        </p:txBody>
      </p:sp>
      <p:pic>
        <p:nvPicPr>
          <p:cNvPr id="101378" name="Picture 2" descr="File:Logarithm plots.svg"/>
          <p:cNvPicPr>
            <a:picLocks noChangeAspect="1" noChangeArrowheads="1"/>
          </p:cNvPicPr>
          <p:nvPr/>
        </p:nvPicPr>
        <p:blipFill>
          <a:blip r:embed="rId3" cstate="print"/>
          <a:srcRect/>
          <a:stretch>
            <a:fillRect/>
          </a:stretch>
        </p:blipFill>
        <p:spPr bwMode="auto">
          <a:xfrm>
            <a:off x="5029200" y="1295400"/>
            <a:ext cx="3429000" cy="2114550"/>
          </a:xfrm>
          <a:prstGeom prst="rect">
            <a:avLst/>
          </a:prstGeom>
          <a:noFill/>
        </p:spPr>
      </p:pic>
      <p:sp>
        <p:nvSpPr>
          <p:cNvPr id="5" name="Rectangle 4"/>
          <p:cNvSpPr/>
          <p:nvPr/>
        </p:nvSpPr>
        <p:spPr>
          <a:xfrm>
            <a:off x="4953000" y="3301425"/>
            <a:ext cx="4038600" cy="584775"/>
          </a:xfrm>
          <a:prstGeom prst="rect">
            <a:avLst/>
          </a:prstGeom>
        </p:spPr>
        <p:txBody>
          <a:bodyPr wrap="square">
            <a:spAutoFit/>
          </a:bodyPr>
          <a:lstStyle/>
          <a:p>
            <a:r>
              <a:rPr lang="en-US" sz="1600" dirty="0" smtClean="0"/>
              <a:t>Logarithm functions, graphed for bases 2, </a:t>
            </a:r>
            <a:r>
              <a:rPr lang="en-US" sz="1600" i="1" dirty="0" smtClean="0">
                <a:hlinkClick r:id="rId4" tooltip="E (mathematical constant)"/>
              </a:rPr>
              <a:t>e</a:t>
            </a:r>
            <a:r>
              <a:rPr lang="en-US" sz="1600" dirty="0" smtClean="0"/>
              <a:t>, 10, and 1/2.</a:t>
            </a:r>
            <a:endParaRPr lang="en-US" sz="1600" dirty="0"/>
          </a:p>
        </p:txBody>
      </p:sp>
      <p:sp>
        <p:nvSpPr>
          <p:cNvPr id="6" name="Rectangle 5"/>
          <p:cNvSpPr/>
          <p:nvPr/>
        </p:nvSpPr>
        <p:spPr>
          <a:xfrm>
            <a:off x="228600" y="4267200"/>
            <a:ext cx="7848600" cy="369332"/>
          </a:xfrm>
          <a:prstGeom prst="rect">
            <a:avLst/>
          </a:prstGeom>
        </p:spPr>
        <p:txBody>
          <a:bodyPr wrap="square">
            <a:spAutoFit/>
          </a:bodyPr>
          <a:lstStyle/>
          <a:p>
            <a:r>
              <a:rPr lang="en-US" dirty="0" smtClean="0"/>
              <a:t>The </a:t>
            </a:r>
            <a:r>
              <a:rPr lang="en-US" dirty="0" smtClean="0">
                <a:hlinkClick r:id="rId5"/>
              </a:rPr>
              <a:t> logarithm</a:t>
            </a:r>
            <a:r>
              <a:rPr lang="en-US" dirty="0" smtClean="0"/>
              <a:t> is the inverse of the exponential function.</a:t>
            </a:r>
            <a:endParaRPr lang="en-US" dirty="0"/>
          </a:p>
        </p:txBody>
      </p:sp>
      <p:pic>
        <p:nvPicPr>
          <p:cNvPr id="101389" name="Picture 13" descr=" \log_b(x y) = \log_b x + \log_b y \,"/>
          <p:cNvPicPr>
            <a:picLocks noChangeAspect="1" noChangeArrowheads="1"/>
          </p:cNvPicPr>
          <p:nvPr/>
        </p:nvPicPr>
        <p:blipFill>
          <a:blip r:embed="rId6" cstate="print"/>
          <a:srcRect/>
          <a:stretch>
            <a:fillRect/>
          </a:stretch>
        </p:blipFill>
        <p:spPr bwMode="auto">
          <a:xfrm>
            <a:off x="609600" y="5581648"/>
            <a:ext cx="2009775" cy="200026"/>
          </a:xfrm>
          <a:prstGeom prst="rect">
            <a:avLst/>
          </a:prstGeom>
          <a:noFill/>
        </p:spPr>
      </p:pic>
      <p:pic>
        <p:nvPicPr>
          <p:cNvPr id="101391" name="Picture 15" descr="\log_b \!\left(\frac x y \right) = \log_b x - \log_b y \,"/>
          <p:cNvPicPr>
            <a:picLocks noChangeAspect="1" noChangeArrowheads="1"/>
          </p:cNvPicPr>
          <p:nvPr/>
        </p:nvPicPr>
        <p:blipFill>
          <a:blip r:embed="rId7" cstate="print"/>
          <a:srcRect/>
          <a:stretch>
            <a:fillRect/>
          </a:stretch>
        </p:blipFill>
        <p:spPr bwMode="auto">
          <a:xfrm>
            <a:off x="3429000" y="5438774"/>
            <a:ext cx="2057400" cy="485775"/>
          </a:xfrm>
          <a:prstGeom prst="rect">
            <a:avLst/>
          </a:prstGeom>
          <a:noFill/>
        </p:spPr>
      </p:pic>
      <p:pic>
        <p:nvPicPr>
          <p:cNvPr id="101393" name="Picture 17" descr="\log_b(x^p) = p \log_b x \,"/>
          <p:cNvPicPr>
            <a:picLocks noChangeAspect="1" noChangeArrowheads="1"/>
          </p:cNvPicPr>
          <p:nvPr/>
        </p:nvPicPr>
        <p:blipFill>
          <a:blip r:embed="rId8" cstate="print"/>
          <a:srcRect/>
          <a:stretch>
            <a:fillRect/>
          </a:stretch>
        </p:blipFill>
        <p:spPr bwMode="auto">
          <a:xfrm>
            <a:off x="6019800" y="5581648"/>
            <a:ext cx="1447800" cy="200026"/>
          </a:xfrm>
          <a:prstGeom prst="rect">
            <a:avLst/>
          </a:prstGeom>
          <a:noFill/>
        </p:spPr>
      </p:pic>
      <p:pic>
        <p:nvPicPr>
          <p:cNvPr id="101395" name="Picture 19" descr="\log_b(\sqrt[p]x\,) = \frac {\log_b x}p \, "/>
          <p:cNvPicPr>
            <a:picLocks noChangeAspect="1" noChangeArrowheads="1"/>
          </p:cNvPicPr>
          <p:nvPr/>
        </p:nvPicPr>
        <p:blipFill>
          <a:blip r:embed="rId9" cstate="print"/>
          <a:srcRect/>
          <a:stretch>
            <a:fillRect/>
          </a:stretch>
        </p:blipFill>
        <p:spPr bwMode="auto">
          <a:xfrm>
            <a:off x="609600" y="6048374"/>
            <a:ext cx="1466850" cy="428626"/>
          </a:xfrm>
          <a:prstGeom prst="rect">
            <a:avLst/>
          </a:prstGeom>
          <a:noFill/>
        </p:spPr>
      </p:pic>
      <p:pic>
        <p:nvPicPr>
          <p:cNvPr id="101397" name="Picture 21" descr=" \log_b{x} = \frac{\log_k{x}}{\log_k{b}}.\, "/>
          <p:cNvPicPr>
            <a:picLocks noChangeAspect="1" noChangeArrowheads="1"/>
          </p:cNvPicPr>
          <p:nvPr/>
        </p:nvPicPr>
        <p:blipFill>
          <a:blip r:embed="rId10" cstate="print"/>
          <a:srcRect/>
          <a:stretch>
            <a:fillRect/>
          </a:stretch>
        </p:blipFill>
        <p:spPr bwMode="auto">
          <a:xfrm>
            <a:off x="3352800" y="6038849"/>
            <a:ext cx="1228725" cy="438151"/>
          </a:xfrm>
          <a:prstGeom prst="rect">
            <a:avLst/>
          </a:prstGeom>
          <a:noFill/>
        </p:spPr>
      </p:pic>
      <p:sp>
        <p:nvSpPr>
          <p:cNvPr id="21" name="TextBox 20"/>
          <p:cNvSpPr txBox="1"/>
          <p:nvPr/>
        </p:nvSpPr>
        <p:spPr>
          <a:xfrm>
            <a:off x="838200" y="4876800"/>
            <a:ext cx="4762842" cy="369332"/>
          </a:xfrm>
          <a:prstGeom prst="rect">
            <a:avLst/>
          </a:prstGeom>
          <a:noFill/>
        </p:spPr>
        <p:txBody>
          <a:bodyPr wrap="none" rtlCol="0">
            <a:spAutoFit/>
          </a:bodyPr>
          <a:lstStyle/>
          <a:p>
            <a:r>
              <a:rPr lang="en-US" b="1" dirty="0" smtClean="0">
                <a:solidFill>
                  <a:srgbClr val="FF0000"/>
                </a:solidFill>
              </a:rPr>
              <a:t>Reminder on calculations with logarithms</a:t>
            </a:r>
            <a:endParaRPr lang="en-US" b="1" dirty="0">
              <a:solidFill>
                <a:srgbClr val="FF0000"/>
              </a:solidFill>
            </a:endParaRPr>
          </a:p>
        </p:txBody>
      </p:sp>
      <p:sp>
        <p:nvSpPr>
          <p:cNvPr id="22" name="Rectangle 21"/>
          <p:cNvSpPr/>
          <p:nvPr/>
        </p:nvSpPr>
        <p:spPr bwMode="auto">
          <a:xfrm>
            <a:off x="304800" y="4800600"/>
            <a:ext cx="7924800" cy="1828800"/>
          </a:xfrm>
          <a:prstGeom prst="rect">
            <a:avLst/>
          </a:prstGeom>
          <a:noFill/>
          <a:ln w="2857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395F329-D67E-4B44-A30C-77BB23D63356}"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CC0000"/>
                </a:solidFill>
              </a:rPr>
              <a:t>Why to work with log2 values?</a:t>
            </a:r>
          </a:p>
        </p:txBody>
      </p:sp>
      <p:sp>
        <p:nvSpPr>
          <p:cNvPr id="91139" name="Rectangle 3"/>
          <p:cNvSpPr>
            <a:spLocks noGrp="1" noChangeArrowheads="1"/>
          </p:cNvSpPr>
          <p:nvPr>
            <p:ph type="body" idx="1"/>
          </p:nvPr>
        </p:nvSpPr>
        <p:spPr/>
        <p:txBody>
          <a:bodyPr/>
          <a:lstStyle/>
          <a:p>
            <a:pPr eaLnBrk="1" hangingPunct="1">
              <a:lnSpc>
                <a:spcPct val="90000"/>
              </a:lnSpc>
            </a:pPr>
            <a:r>
              <a:rPr lang="en-US" sz="2800" dirty="0" smtClean="0"/>
              <a:t>To build a linear standard curve</a:t>
            </a:r>
          </a:p>
          <a:p>
            <a:pPr eaLnBrk="1" hangingPunct="1">
              <a:lnSpc>
                <a:spcPct val="90000"/>
              </a:lnSpc>
            </a:pPr>
            <a:endParaRPr lang="en-US" sz="2800" dirty="0" smtClean="0"/>
          </a:p>
          <a:p>
            <a:pPr eaLnBrk="1" hangingPunct="1">
              <a:lnSpc>
                <a:spcPct val="90000"/>
              </a:lnSpc>
            </a:pPr>
            <a:r>
              <a:rPr lang="en-US" sz="2800" dirty="0" smtClean="0"/>
              <a:t>To appreciate fold changes more easily </a:t>
            </a:r>
          </a:p>
          <a:p>
            <a:pPr eaLnBrk="1" hangingPunct="1">
              <a:lnSpc>
                <a:spcPct val="90000"/>
              </a:lnSpc>
            </a:pPr>
            <a:endParaRPr lang="en-US" sz="2800" dirty="0" smtClean="0"/>
          </a:p>
          <a:p>
            <a:pPr eaLnBrk="1" hangingPunct="1">
              <a:lnSpc>
                <a:spcPct val="90000"/>
              </a:lnSpc>
            </a:pPr>
            <a:r>
              <a:rPr lang="en-US" sz="2800" dirty="0" smtClean="0"/>
              <a:t>To make the data distribution more symmetric, attributing equal weight to conditions with </a:t>
            </a:r>
            <a:r>
              <a:rPr lang="en-US" sz="2800" dirty="0" err="1" smtClean="0"/>
              <a:t>overexpression</a:t>
            </a:r>
            <a:r>
              <a:rPr lang="en-US" sz="2800" dirty="0" smtClean="0"/>
              <a:t> or </a:t>
            </a:r>
            <a:r>
              <a:rPr lang="en-US" sz="2800" dirty="0" err="1" smtClean="0"/>
              <a:t>underexpression</a:t>
            </a:r>
            <a:r>
              <a:rPr lang="en-US" sz="2800" dirty="0" smtClean="0"/>
              <a:t> </a:t>
            </a:r>
          </a:p>
          <a:p>
            <a:pPr eaLnBrk="1" hangingPunct="1">
              <a:lnSpc>
                <a:spcPct val="90000"/>
              </a:lnSpc>
            </a:pPr>
            <a:endParaRPr lang="en-US" sz="2800" dirty="0" smtClean="0"/>
          </a:p>
          <a:p>
            <a:pPr eaLnBrk="1" hangingPunct="1">
              <a:lnSpc>
                <a:spcPct val="90000"/>
              </a:lnSpc>
            </a:pPr>
            <a:r>
              <a:rPr lang="en-US" sz="2800" dirty="0" smtClean="0"/>
              <a:t>It is good for further statistics (normal distribution and equal standard deviations for all values)</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1131888"/>
            <a:ext cx="4419600" cy="3516312"/>
          </a:xfrm>
          <a:prstGeom prst="rect">
            <a:avLst/>
          </a:prstGeom>
          <a:noFill/>
          <a:ln w="9525">
            <a:noFill/>
            <a:miter lim="800000"/>
            <a:headEnd/>
            <a:tailEnd/>
          </a:ln>
        </p:spPr>
        <p:txBody>
          <a:bodyPr>
            <a:spAutoFit/>
          </a:bodyPr>
          <a:lstStyle/>
          <a:p>
            <a:pPr>
              <a:spcBef>
                <a:spcPct val="50000"/>
              </a:spcBef>
              <a:spcAft>
                <a:spcPts val="500"/>
              </a:spcAft>
            </a:pPr>
            <a:r>
              <a:rPr lang="en-US"/>
              <a:t>Given the two red points, the blue line is the linear interpolant between the points, and the value </a:t>
            </a:r>
            <a:r>
              <a:rPr lang="en-US" i="1"/>
              <a:t>y</a:t>
            </a:r>
            <a:r>
              <a:rPr lang="en-US"/>
              <a:t> at </a:t>
            </a:r>
            <a:r>
              <a:rPr lang="en-US" i="1"/>
              <a:t>x</a:t>
            </a:r>
            <a:r>
              <a:rPr lang="en-US"/>
              <a:t> may be found by linear interpolation. </a:t>
            </a:r>
          </a:p>
          <a:p>
            <a:pPr>
              <a:spcBef>
                <a:spcPct val="50000"/>
              </a:spcBef>
              <a:spcAft>
                <a:spcPts val="500"/>
              </a:spcAft>
            </a:pPr>
            <a:r>
              <a:rPr lang="en-US"/>
              <a:t>If the two known points are given by the coordinates and , the </a:t>
            </a:r>
            <a:r>
              <a:rPr lang="en-US" b="1"/>
              <a:t>linear interpolant</a:t>
            </a:r>
            <a:r>
              <a:rPr lang="en-US"/>
              <a:t> is the straight line between these points. For a value </a:t>
            </a:r>
            <a:r>
              <a:rPr lang="en-US" i="1"/>
              <a:t>x</a:t>
            </a:r>
            <a:r>
              <a:rPr lang="en-US"/>
              <a:t> in the interval , the value </a:t>
            </a:r>
            <a:r>
              <a:rPr lang="en-US" i="1"/>
              <a:t>y</a:t>
            </a:r>
            <a:r>
              <a:rPr lang="en-US"/>
              <a:t> along the straight line is given from the equation</a:t>
            </a:r>
          </a:p>
          <a:p>
            <a:pPr>
              <a:spcBef>
                <a:spcPct val="50000"/>
              </a:spcBef>
              <a:spcAft>
                <a:spcPts val="500"/>
              </a:spcAft>
            </a:pPr>
            <a:endParaRPr lang="en-US"/>
          </a:p>
        </p:txBody>
      </p:sp>
      <p:pic>
        <p:nvPicPr>
          <p:cNvPr id="11267" name="Picture 3"/>
          <p:cNvPicPr>
            <a:picLocks noChangeAspect="1" noChangeArrowheads="1"/>
          </p:cNvPicPr>
          <p:nvPr/>
        </p:nvPicPr>
        <p:blipFill>
          <a:blip r:embed="rId3" cstate="print"/>
          <a:srcRect/>
          <a:stretch>
            <a:fillRect/>
          </a:stretch>
        </p:blipFill>
        <p:spPr bwMode="auto">
          <a:xfrm>
            <a:off x="4953000" y="914400"/>
            <a:ext cx="3886200" cy="3108325"/>
          </a:xfrm>
          <a:prstGeom prst="rect">
            <a:avLst/>
          </a:prstGeom>
          <a:noFill/>
          <a:ln w="9525">
            <a:noFill/>
            <a:miter lim="800000"/>
            <a:headEnd/>
            <a:tailEnd/>
          </a:ln>
        </p:spPr>
      </p:pic>
      <p:sp>
        <p:nvSpPr>
          <p:cNvPr id="11268" name="Text Box 4"/>
          <p:cNvSpPr txBox="1">
            <a:spLocks noChangeArrowheads="1"/>
          </p:cNvSpPr>
          <p:nvPr/>
        </p:nvSpPr>
        <p:spPr bwMode="auto">
          <a:xfrm>
            <a:off x="1981200" y="103188"/>
            <a:ext cx="4940300" cy="762000"/>
          </a:xfrm>
          <a:prstGeom prst="rect">
            <a:avLst/>
          </a:prstGeom>
          <a:noFill/>
          <a:ln w="9525">
            <a:noFill/>
            <a:miter lim="800000"/>
            <a:headEnd/>
            <a:tailEnd/>
          </a:ln>
        </p:spPr>
        <p:txBody>
          <a:bodyPr wrap="none">
            <a:spAutoFit/>
          </a:bodyPr>
          <a:lstStyle/>
          <a:p>
            <a:r>
              <a:rPr lang="en-US" sz="4400"/>
              <a:t>Linear interpolation</a:t>
            </a:r>
          </a:p>
        </p:txBody>
      </p:sp>
      <p:sp>
        <p:nvSpPr>
          <p:cNvPr id="11269" name="Text Box 5"/>
          <p:cNvSpPr txBox="1">
            <a:spLocks noChangeArrowheads="1"/>
          </p:cNvSpPr>
          <p:nvPr/>
        </p:nvSpPr>
        <p:spPr bwMode="auto">
          <a:xfrm>
            <a:off x="304800" y="4724400"/>
            <a:ext cx="6800850" cy="915988"/>
          </a:xfrm>
          <a:prstGeom prst="rect">
            <a:avLst/>
          </a:prstGeom>
          <a:noFill/>
          <a:ln w="9525">
            <a:noFill/>
            <a:miter lim="800000"/>
            <a:headEnd/>
            <a:tailEnd/>
          </a:ln>
        </p:spPr>
        <p:txBody>
          <a:bodyPr wrap="none">
            <a:spAutoFit/>
          </a:bodyPr>
          <a:lstStyle/>
          <a:p>
            <a:r>
              <a:rPr lang="en-US"/>
              <a:t>which can be derived geometrically from the figure on the right.</a:t>
            </a:r>
          </a:p>
          <a:p>
            <a:r>
              <a:rPr lang="en-US"/>
              <a:t>Solving this equation for </a:t>
            </a:r>
            <a:r>
              <a:rPr lang="en-US" i="1"/>
              <a:t>y</a:t>
            </a:r>
            <a:r>
              <a:rPr lang="en-US"/>
              <a:t>, which is the unknown value at </a:t>
            </a:r>
            <a:r>
              <a:rPr lang="en-US" i="1"/>
              <a:t>x</a:t>
            </a:r>
            <a:r>
              <a:rPr lang="en-US"/>
              <a:t>, gives</a:t>
            </a:r>
          </a:p>
          <a:p>
            <a:endParaRPr lang="en-US"/>
          </a:p>
        </p:txBody>
      </p:sp>
      <p:pic>
        <p:nvPicPr>
          <p:cNvPr id="11270" name="Picture 6" descr="\frac{y - y_0}{x - x_0} = \frac{y_1 - y_0}{x_1 - x_0}"/>
          <p:cNvPicPr>
            <a:picLocks noChangeAspect="1" noChangeArrowheads="1"/>
          </p:cNvPicPr>
          <p:nvPr/>
        </p:nvPicPr>
        <p:blipFill>
          <a:blip r:embed="rId4" cstate="print"/>
          <a:srcRect/>
          <a:stretch>
            <a:fillRect/>
          </a:stretch>
        </p:blipFill>
        <p:spPr bwMode="auto">
          <a:xfrm>
            <a:off x="1447800" y="4092575"/>
            <a:ext cx="2057400" cy="555625"/>
          </a:xfrm>
          <a:prstGeom prst="rect">
            <a:avLst/>
          </a:prstGeom>
          <a:noFill/>
          <a:ln w="9525">
            <a:noFill/>
            <a:miter lim="800000"/>
            <a:headEnd/>
            <a:tailEnd/>
          </a:ln>
        </p:spPr>
      </p:pic>
      <p:pic>
        <p:nvPicPr>
          <p:cNvPr id="11271" name="Picture 7" descr="y = y_0 + (x-x_0)\frac{y_1 - y_0}{x_1-x_0}"/>
          <p:cNvPicPr>
            <a:picLocks noChangeAspect="1" noChangeArrowheads="1"/>
          </p:cNvPicPr>
          <p:nvPr/>
        </p:nvPicPr>
        <p:blipFill>
          <a:blip r:embed="rId5" cstate="print"/>
          <a:srcRect/>
          <a:stretch>
            <a:fillRect/>
          </a:stretch>
        </p:blipFill>
        <p:spPr bwMode="auto">
          <a:xfrm>
            <a:off x="1371600" y="5486400"/>
            <a:ext cx="2895600" cy="533400"/>
          </a:xfrm>
          <a:prstGeom prst="rect">
            <a:avLst/>
          </a:prstGeom>
          <a:noFill/>
          <a:ln w="9525">
            <a:noFill/>
            <a:miter lim="800000"/>
            <a:headEnd/>
            <a:tailEnd/>
          </a:ln>
        </p:spPr>
      </p:pic>
      <p:sp>
        <p:nvSpPr>
          <p:cNvPr id="11272" name="Rectangle 8"/>
          <p:cNvSpPr>
            <a:spLocks noChangeArrowheads="1"/>
          </p:cNvSpPr>
          <p:nvPr/>
        </p:nvSpPr>
        <p:spPr bwMode="auto">
          <a:xfrm>
            <a:off x="5813425" y="6583363"/>
            <a:ext cx="3330575" cy="274637"/>
          </a:xfrm>
          <a:prstGeom prst="rect">
            <a:avLst/>
          </a:prstGeom>
          <a:noFill/>
          <a:ln w="9525">
            <a:noFill/>
            <a:miter lim="800000"/>
            <a:headEnd/>
            <a:tailEnd/>
          </a:ln>
        </p:spPr>
        <p:txBody>
          <a:bodyPr wrap="none">
            <a:spAutoFit/>
          </a:bodyPr>
          <a:lstStyle/>
          <a:p>
            <a:r>
              <a:rPr lang="en-US" sz="1200"/>
              <a:t>http://en.wikipedia.org/wiki/Linear_interpolation</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14</a:t>
            </a:fld>
            <a:endParaRPr lang="en-US"/>
          </a:p>
        </p:txBody>
      </p:sp>
      <p:sp>
        <p:nvSpPr>
          <p:cNvPr id="3" name="TextBox 2"/>
          <p:cNvSpPr txBox="1"/>
          <p:nvPr/>
        </p:nvSpPr>
        <p:spPr>
          <a:xfrm>
            <a:off x="1447800" y="609600"/>
            <a:ext cx="6532558" cy="923330"/>
          </a:xfrm>
          <a:prstGeom prst="rect">
            <a:avLst/>
          </a:prstGeom>
          <a:noFill/>
          <a:effectLst>
            <a:outerShdw blurRad="50800" dist="38100" algn="l" rotWithShape="0">
              <a:prstClr val="black">
                <a:alpha val="40000"/>
              </a:prstClr>
            </a:outerShdw>
          </a:effectLst>
        </p:spPr>
        <p:txBody>
          <a:bodyPr wrap="none" rtlCol="0">
            <a:spAutoFit/>
          </a:bodyPr>
          <a:lstStyle/>
          <a:p>
            <a:r>
              <a:rPr lang="en-US" sz="5400" dirty="0" smtClean="0">
                <a:solidFill>
                  <a:srgbClr val="CC0000"/>
                </a:solidFill>
              </a:rPr>
              <a:t>Can we extrapolate?</a:t>
            </a:r>
            <a:endParaRPr lang="en-US" sz="5400" dirty="0">
              <a:solidFill>
                <a:srgbClr val="CC0000"/>
              </a:solidFill>
            </a:endParaRPr>
          </a:p>
        </p:txBody>
      </p:sp>
      <p:pic>
        <p:nvPicPr>
          <p:cNvPr id="1026" name="Picture 2" descr="Interpolation vs. Extrapolation: What's the Difference? - Sta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879" y="2133600"/>
            <a:ext cx="5486400" cy="3895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145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1295400"/>
            <a:ext cx="7620000" cy="1616075"/>
          </a:xfrm>
          <a:prstGeom prst="rect">
            <a:avLst/>
          </a:prstGeom>
          <a:noFill/>
          <a:ln w="9525">
            <a:noFill/>
            <a:miter lim="800000"/>
            <a:headEnd/>
            <a:tailEnd/>
          </a:ln>
        </p:spPr>
        <p:txBody>
          <a:bodyPr>
            <a:spAutoFit/>
          </a:bodyPr>
          <a:lstStyle/>
          <a:p>
            <a:r>
              <a:rPr lang="en-US" sz="2000"/>
              <a:t>Linear extrapolation means creating a tangent line at the end of the known data and extending it beyond that limit. Linear extrapolation will only provide good results when used to extend the graph of an approximately linear function or not too far beyond the known data.</a:t>
            </a:r>
          </a:p>
        </p:txBody>
      </p:sp>
      <p:sp>
        <p:nvSpPr>
          <p:cNvPr id="12291" name="Text Box 3"/>
          <p:cNvSpPr txBox="1">
            <a:spLocks noChangeArrowheads="1"/>
          </p:cNvSpPr>
          <p:nvPr/>
        </p:nvSpPr>
        <p:spPr bwMode="auto">
          <a:xfrm>
            <a:off x="1981200" y="331788"/>
            <a:ext cx="5095875" cy="762000"/>
          </a:xfrm>
          <a:prstGeom prst="rect">
            <a:avLst/>
          </a:prstGeom>
          <a:noFill/>
          <a:ln w="9525">
            <a:noFill/>
            <a:miter lim="800000"/>
            <a:headEnd/>
            <a:tailEnd/>
          </a:ln>
        </p:spPr>
        <p:txBody>
          <a:bodyPr wrap="none">
            <a:spAutoFit/>
          </a:bodyPr>
          <a:lstStyle/>
          <a:p>
            <a:r>
              <a:rPr lang="en-US" sz="4400"/>
              <a:t>Linear extrapolation</a:t>
            </a:r>
          </a:p>
        </p:txBody>
      </p:sp>
      <p:pic>
        <p:nvPicPr>
          <p:cNvPr id="12292" name="Picture 4" descr="extrapolation"/>
          <p:cNvPicPr>
            <a:picLocks noChangeAspect="1" noChangeArrowheads="1"/>
          </p:cNvPicPr>
          <p:nvPr/>
        </p:nvPicPr>
        <p:blipFill>
          <a:blip r:embed="rId3" cstate="print"/>
          <a:srcRect/>
          <a:stretch>
            <a:fillRect/>
          </a:stretch>
        </p:blipFill>
        <p:spPr bwMode="auto">
          <a:xfrm>
            <a:off x="1528356" y="2815041"/>
            <a:ext cx="6477000" cy="3737584"/>
          </a:xfrm>
          <a:prstGeom prst="rect">
            <a:avLst/>
          </a:prstGeom>
          <a:noFill/>
          <a:ln w="9525">
            <a:noFill/>
            <a:miter lim="800000"/>
            <a:headEnd/>
            <a:tailEnd/>
          </a:ln>
        </p:spPr>
      </p:pic>
      <p:sp>
        <p:nvSpPr>
          <p:cNvPr id="12293" name="Rectangle 5"/>
          <p:cNvSpPr>
            <a:spLocks noChangeArrowheads="1"/>
          </p:cNvSpPr>
          <p:nvPr/>
        </p:nvSpPr>
        <p:spPr bwMode="auto">
          <a:xfrm>
            <a:off x="2644775" y="6583363"/>
            <a:ext cx="6499225" cy="274637"/>
          </a:xfrm>
          <a:prstGeom prst="rect">
            <a:avLst/>
          </a:prstGeom>
          <a:noFill/>
          <a:ln w="9525">
            <a:noFill/>
            <a:miter lim="800000"/>
            <a:headEnd/>
            <a:tailEnd/>
          </a:ln>
        </p:spPr>
        <p:txBody>
          <a:bodyPr wrap="none">
            <a:spAutoFit/>
          </a:bodyPr>
          <a:lstStyle/>
          <a:p>
            <a:r>
              <a:rPr lang="en-US" sz="1200" dirty="0"/>
              <a:t>http://www.sfr-fresh.com/unix/privat/vls-0.5.6.tar.gz:a/vls-0.5.6/doc/developer/extrapolation.jpg</a:t>
            </a:r>
          </a:p>
        </p:txBody>
      </p:sp>
      <p:pic>
        <p:nvPicPr>
          <p:cNvPr id="4098" name="Picture 2" descr="Image result for exponential growth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39" y="1295400"/>
            <a:ext cx="8844195"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667000" y="457200"/>
            <a:ext cx="3633788" cy="769938"/>
          </a:xfrm>
          <a:prstGeom prst="rect">
            <a:avLst/>
          </a:prstGeom>
          <a:noFill/>
          <a:ln w="9525">
            <a:noFill/>
            <a:miter lim="800000"/>
            <a:headEnd/>
            <a:tailEnd/>
          </a:ln>
        </p:spPr>
        <p:txBody>
          <a:bodyPr wrap="none">
            <a:spAutoFit/>
          </a:bodyPr>
          <a:lstStyle/>
          <a:p>
            <a:r>
              <a:rPr lang="en-US" sz="4400"/>
              <a:t>Normalization</a:t>
            </a:r>
          </a:p>
        </p:txBody>
      </p:sp>
      <p:sp>
        <p:nvSpPr>
          <p:cNvPr id="3" name="TextBox 2"/>
          <p:cNvSpPr txBox="1"/>
          <p:nvPr/>
        </p:nvSpPr>
        <p:spPr>
          <a:xfrm>
            <a:off x="762000" y="1447800"/>
            <a:ext cx="7819769" cy="1938992"/>
          </a:xfrm>
          <a:prstGeom prst="rect">
            <a:avLst/>
          </a:prstGeom>
          <a:noFill/>
          <a:ln>
            <a:noFill/>
          </a:ln>
        </p:spPr>
        <p:txBody>
          <a:bodyPr wrap="none" rtlCol="1">
            <a:spAutoFit/>
          </a:bodyPr>
          <a:lstStyle/>
          <a:p>
            <a:pPr>
              <a:defRPr/>
            </a:pPr>
            <a:r>
              <a:rPr lang="en-US"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Why do we need to normalize ?</a:t>
            </a:r>
          </a:p>
          <a:p>
            <a:pPr>
              <a:defRPr/>
            </a:pPr>
            <a:endParaRPr lang="en-US"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How do we normalize?</a:t>
            </a:r>
            <a:endParaRPr lang="he-IL"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6978" name="Picture 2" descr="http://elem.com/~btilly/effective-ab-testing/img/apples-oranges.jpg"/>
          <p:cNvPicPr>
            <a:picLocks noChangeAspect="1" noChangeArrowheads="1"/>
          </p:cNvPicPr>
          <p:nvPr/>
        </p:nvPicPr>
        <p:blipFill>
          <a:blip r:embed="rId2" cstate="print"/>
          <a:srcRect/>
          <a:stretch>
            <a:fillRect/>
          </a:stretch>
        </p:blipFill>
        <p:spPr bwMode="auto">
          <a:xfrm>
            <a:off x="2895600" y="3505200"/>
            <a:ext cx="3556000" cy="2667000"/>
          </a:xfrm>
          <a:prstGeom prst="rect">
            <a:avLst/>
          </a:prstGeom>
          <a:noFill/>
          <a:ln w="9525">
            <a:noFill/>
            <a:miter lim="800000"/>
            <a:headEnd/>
            <a:tailEnd/>
          </a:ln>
        </p:spPr>
      </p:pic>
      <p:sp>
        <p:nvSpPr>
          <p:cNvPr id="5" name="מלבן 4"/>
          <p:cNvSpPr>
            <a:spLocks noChangeArrowheads="1"/>
          </p:cNvSpPr>
          <p:nvPr/>
        </p:nvSpPr>
        <p:spPr bwMode="auto">
          <a:xfrm>
            <a:off x="3009900" y="6248400"/>
            <a:ext cx="3365500" cy="369888"/>
          </a:xfrm>
          <a:prstGeom prst="rect">
            <a:avLst/>
          </a:prstGeom>
          <a:noFill/>
          <a:ln w="9525">
            <a:noFill/>
            <a:miter lim="800000"/>
            <a:headEnd/>
            <a:tailEnd/>
          </a:ln>
        </p:spPr>
        <p:txBody>
          <a:bodyPr wrap="none">
            <a:spAutoFit/>
          </a:bodyPr>
          <a:lstStyle/>
          <a:p>
            <a:r>
              <a:rPr lang="en-US"/>
              <a:t>Comparing </a:t>
            </a:r>
            <a:r>
              <a:rPr lang="en-US" b="1"/>
              <a:t>Apples</a:t>
            </a:r>
            <a:r>
              <a:rPr lang="en-US"/>
              <a:t> &amp; </a:t>
            </a:r>
            <a:r>
              <a:rPr lang="en-US" b="1"/>
              <a:t>Oranges</a:t>
            </a:r>
            <a:endParaRPr lang="he-IL"/>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16</a:t>
            </a:fld>
            <a:endParaRPr lang="en-US"/>
          </a:p>
        </p:txBody>
      </p:sp>
    </p:spTree>
    <p:extLst>
      <p:ext uri="{BB962C8B-B14F-4D97-AF65-F5344CB8AC3E}">
        <p14:creationId xmlns:p14="http://schemas.microsoft.com/office/powerpoint/2010/main" val="35719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381000"/>
            <a:ext cx="7967663" cy="769938"/>
          </a:xfrm>
          <a:prstGeom prst="rect">
            <a:avLst/>
          </a:prstGeom>
          <a:noFill/>
          <a:ln w="9525">
            <a:noFill/>
            <a:miter lim="800000"/>
            <a:headEnd/>
            <a:tailEnd/>
          </a:ln>
        </p:spPr>
        <p:txBody>
          <a:bodyPr wrap="none">
            <a:spAutoFit/>
          </a:bodyPr>
          <a:lstStyle/>
          <a:p>
            <a:r>
              <a:rPr lang="en-US" sz="4400"/>
              <a:t>Using multiple reference genes</a:t>
            </a:r>
          </a:p>
        </p:txBody>
      </p:sp>
      <p:pic>
        <p:nvPicPr>
          <p:cNvPr id="15363" name="Picture 2" descr="\bigg(\prod_{i=1}^n a_i \bigg)^{1/n} = \sqrt[n]{a_1 a_2 \cdots a_n}."/>
          <p:cNvPicPr>
            <a:picLocks noChangeAspect="1" noChangeArrowheads="1"/>
          </p:cNvPicPr>
          <p:nvPr/>
        </p:nvPicPr>
        <p:blipFill rotWithShape="1">
          <a:blip r:embed="rId2" cstate="print"/>
          <a:srcRect l="51667"/>
          <a:stretch/>
        </p:blipFill>
        <p:spPr bwMode="auto">
          <a:xfrm>
            <a:off x="3666478" y="2819400"/>
            <a:ext cx="1362722" cy="650875"/>
          </a:xfrm>
          <a:prstGeom prst="rect">
            <a:avLst/>
          </a:prstGeom>
          <a:noFill/>
          <a:ln w="9525">
            <a:noFill/>
            <a:miter lim="800000"/>
            <a:headEnd/>
            <a:tailEnd/>
          </a:ln>
        </p:spPr>
      </p:pic>
      <p:sp>
        <p:nvSpPr>
          <p:cNvPr id="15364" name="מלבן 3"/>
          <p:cNvSpPr>
            <a:spLocks noChangeArrowheads="1"/>
          </p:cNvSpPr>
          <p:nvPr/>
        </p:nvSpPr>
        <p:spPr bwMode="auto">
          <a:xfrm>
            <a:off x="685800" y="2590800"/>
            <a:ext cx="2667000" cy="990600"/>
          </a:xfrm>
          <a:prstGeom prst="rect">
            <a:avLst/>
          </a:prstGeom>
          <a:solidFill>
            <a:schemeClr val="bg1"/>
          </a:solidFill>
          <a:ln w="9525" algn="ctr">
            <a:solidFill>
              <a:schemeClr val="tx1"/>
            </a:solidFill>
            <a:round/>
            <a:headEnd/>
            <a:tailEnd/>
          </a:ln>
        </p:spPr>
        <p:txBody>
          <a:bodyPr/>
          <a:lstStyle/>
          <a:p>
            <a:pPr algn="ctr" rtl="1"/>
            <a:endParaRPr lang="en-US"/>
          </a:p>
          <a:p>
            <a:pPr algn="ctr" rtl="1"/>
            <a:r>
              <a:rPr lang="en-US" sz="2400"/>
              <a:t>Geometric mean</a:t>
            </a:r>
            <a:endParaRPr lang="he-IL" sz="2400"/>
          </a:p>
        </p:txBody>
      </p:sp>
      <p:sp>
        <p:nvSpPr>
          <p:cNvPr id="5" name="TextBox 4"/>
          <p:cNvSpPr txBox="1"/>
          <p:nvPr/>
        </p:nvSpPr>
        <p:spPr>
          <a:xfrm>
            <a:off x="1066800" y="1600200"/>
            <a:ext cx="6798656" cy="707886"/>
          </a:xfrm>
          <a:prstGeom prst="rect">
            <a:avLst/>
          </a:prstGeom>
          <a:noFill/>
          <a:ln>
            <a:noFill/>
          </a:ln>
        </p:spPr>
        <p:txBody>
          <a:bodyPr wrap="none" rtlCol="1">
            <a:spAutoFit/>
          </a:bodyPr>
          <a:lstStyle/>
          <a:p>
            <a:pPr>
              <a:defRPr/>
            </a:pPr>
            <a:r>
              <a:rPr lang="en-US"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How to calculate the mean:</a:t>
            </a:r>
            <a:endParaRPr lang="he-IL" sz="4000" b="1" dirty="0">
              <a:ln w="28575">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366" name="Picture 4" descr="GM = Antilog\left[\frac1n\sum\ logx\right]"/>
          <p:cNvPicPr>
            <a:picLocks noChangeAspect="1" noChangeArrowheads="1"/>
          </p:cNvPicPr>
          <p:nvPr/>
        </p:nvPicPr>
        <p:blipFill>
          <a:blip r:embed="rId3" cstate="print"/>
          <a:srcRect/>
          <a:stretch>
            <a:fillRect/>
          </a:stretch>
        </p:blipFill>
        <p:spPr bwMode="auto">
          <a:xfrm>
            <a:off x="1295400" y="5632450"/>
            <a:ext cx="3429000" cy="615950"/>
          </a:xfrm>
          <a:prstGeom prst="rect">
            <a:avLst/>
          </a:prstGeom>
          <a:noFill/>
          <a:ln w="9525">
            <a:noFill/>
            <a:miter lim="800000"/>
            <a:headEnd/>
            <a:tailEnd/>
          </a:ln>
        </p:spPr>
      </p:pic>
      <p:sp>
        <p:nvSpPr>
          <p:cNvPr id="15368" name="חץ למטה 8"/>
          <p:cNvSpPr>
            <a:spLocks noChangeArrowheads="1"/>
          </p:cNvSpPr>
          <p:nvPr/>
        </p:nvSpPr>
        <p:spPr bwMode="auto">
          <a:xfrm>
            <a:off x="3124200" y="5022850"/>
            <a:ext cx="762000" cy="533400"/>
          </a:xfrm>
          <a:prstGeom prst="downArrow">
            <a:avLst>
              <a:gd name="adj1" fmla="val 50000"/>
              <a:gd name="adj2" fmla="val 50000"/>
            </a:avLst>
          </a:prstGeom>
          <a:solidFill>
            <a:srgbClr val="CC0000"/>
          </a:solidFill>
          <a:ln w="9525" algn="ctr">
            <a:solidFill>
              <a:srgbClr val="CC0000"/>
            </a:solidFill>
            <a:round/>
            <a:headEnd/>
            <a:tailEnd/>
          </a:ln>
        </p:spPr>
        <p:txBody>
          <a:bodyPr/>
          <a:lstStyle/>
          <a:p>
            <a:endParaRPr lang="he-IL"/>
          </a:p>
        </p:txBody>
      </p:sp>
      <p:sp>
        <p:nvSpPr>
          <p:cNvPr id="15369" name="TextBox 9"/>
          <p:cNvSpPr txBox="1">
            <a:spLocks noChangeArrowheads="1"/>
          </p:cNvSpPr>
          <p:nvPr/>
        </p:nvSpPr>
        <p:spPr bwMode="auto">
          <a:xfrm>
            <a:off x="5410200" y="2679700"/>
            <a:ext cx="3581400" cy="3416300"/>
          </a:xfrm>
          <a:prstGeom prst="rect">
            <a:avLst/>
          </a:prstGeom>
          <a:noFill/>
          <a:ln w="9525">
            <a:noFill/>
            <a:miter lim="800000"/>
            <a:headEnd/>
            <a:tailEnd/>
          </a:ln>
        </p:spPr>
        <p:txBody>
          <a:bodyPr>
            <a:spAutoFit/>
          </a:bodyPr>
          <a:lstStyle/>
          <a:p>
            <a:pPr>
              <a:buFontTx/>
              <a:buBlip>
                <a:blip r:embed="rId4"/>
              </a:buBlip>
            </a:pPr>
            <a:r>
              <a:rPr lang="en-US" sz="2400"/>
              <a:t> The geometric mean is more robust and less influenced by outliers than the arithmetic mean</a:t>
            </a:r>
          </a:p>
          <a:p>
            <a:pPr>
              <a:buFontTx/>
              <a:buBlip>
                <a:blip r:embed="rId4"/>
              </a:buBlip>
            </a:pPr>
            <a:endParaRPr lang="en-US" sz="2400"/>
          </a:p>
          <a:p>
            <a:pPr>
              <a:buFontTx/>
              <a:buBlip>
                <a:blip r:embed="rId4"/>
              </a:buBlip>
            </a:pPr>
            <a:r>
              <a:rPr lang="en-US" sz="2400"/>
              <a:t> Be careful when applying it: remember whether your data is already log transformed</a:t>
            </a:r>
            <a:endParaRPr lang="he-IL" sz="2400"/>
          </a:p>
        </p:txBody>
      </p:sp>
      <p:sp>
        <p:nvSpPr>
          <p:cNvPr id="13" name="TextBox 12"/>
          <p:cNvSpPr txBox="1"/>
          <p:nvPr/>
        </p:nvSpPr>
        <p:spPr>
          <a:xfrm>
            <a:off x="2438400" y="3962400"/>
            <a:ext cx="3124200" cy="369332"/>
          </a:xfrm>
          <a:prstGeom prst="rect">
            <a:avLst/>
          </a:prstGeom>
          <a:noFill/>
        </p:spPr>
        <p:txBody>
          <a:bodyPr wrap="square" rtlCol="0">
            <a:spAutoFit/>
          </a:bodyPr>
          <a:lstStyle/>
          <a:p>
            <a:r>
              <a:rPr lang="en-US" dirty="0" smtClean="0">
                <a:latin typeface="Comic Sans MS" pitchFamily="66" charset="0"/>
              </a:rPr>
              <a:t>log(a)</a:t>
            </a:r>
            <a:r>
              <a:rPr lang="en-US" baseline="30000" dirty="0" smtClean="0">
                <a:latin typeface="Comic Sans MS" pitchFamily="66" charset="0"/>
              </a:rPr>
              <a:t>1/n  </a:t>
            </a:r>
            <a:r>
              <a:rPr lang="en-US" dirty="0" smtClean="0">
                <a:latin typeface="Comic Sans MS" pitchFamily="66" charset="0"/>
              </a:rPr>
              <a:t>= (log a)/n</a:t>
            </a:r>
            <a:endParaRPr lang="en-US" baseline="30000" dirty="0">
              <a:latin typeface="Comic Sans MS" pitchFamily="66" charset="0"/>
            </a:endParaRPr>
          </a:p>
        </p:txBody>
      </p:sp>
      <p:sp>
        <p:nvSpPr>
          <p:cNvPr id="17" name="TextBox 16"/>
          <p:cNvSpPr txBox="1"/>
          <p:nvPr/>
        </p:nvSpPr>
        <p:spPr>
          <a:xfrm>
            <a:off x="2438400" y="4419600"/>
            <a:ext cx="3124200" cy="369332"/>
          </a:xfrm>
          <a:prstGeom prst="rect">
            <a:avLst/>
          </a:prstGeom>
          <a:noFill/>
        </p:spPr>
        <p:txBody>
          <a:bodyPr wrap="square" rtlCol="0">
            <a:spAutoFit/>
          </a:bodyPr>
          <a:lstStyle/>
          <a:p>
            <a:r>
              <a:rPr lang="en-US" dirty="0" smtClean="0">
                <a:latin typeface="Comic Sans MS" pitchFamily="66" charset="0"/>
              </a:rPr>
              <a:t>log(a</a:t>
            </a:r>
            <a:r>
              <a:rPr lang="en-US" baseline="-25000" dirty="0" smtClean="0">
                <a:latin typeface="Comic Sans MS" pitchFamily="66" charset="0"/>
              </a:rPr>
              <a:t>1</a:t>
            </a:r>
            <a:r>
              <a:rPr lang="en-US" dirty="0" smtClean="0">
                <a:latin typeface="Comic Sans MS" pitchFamily="66" charset="0"/>
              </a:rPr>
              <a:t>.a</a:t>
            </a:r>
            <a:r>
              <a:rPr lang="en-US" baseline="-25000" dirty="0" smtClean="0">
                <a:latin typeface="Comic Sans MS" pitchFamily="66" charset="0"/>
              </a:rPr>
              <a:t>2</a:t>
            </a:r>
            <a:r>
              <a:rPr lang="en-US" dirty="0" smtClean="0">
                <a:latin typeface="Comic Sans MS" pitchFamily="66" charset="0"/>
              </a:rPr>
              <a:t>)</a:t>
            </a:r>
            <a:r>
              <a:rPr lang="en-US" baseline="30000" dirty="0" smtClean="0">
                <a:latin typeface="Comic Sans MS" pitchFamily="66" charset="0"/>
              </a:rPr>
              <a:t> </a:t>
            </a:r>
            <a:r>
              <a:rPr lang="en-US" dirty="0" smtClean="0">
                <a:latin typeface="Comic Sans MS" pitchFamily="66" charset="0"/>
              </a:rPr>
              <a:t>= log a</a:t>
            </a:r>
            <a:r>
              <a:rPr lang="en-US" baseline="-25000" dirty="0" smtClean="0">
                <a:latin typeface="Comic Sans MS" pitchFamily="66" charset="0"/>
              </a:rPr>
              <a:t>1</a:t>
            </a:r>
            <a:r>
              <a:rPr lang="en-US" dirty="0" smtClean="0">
                <a:latin typeface="Comic Sans MS" pitchFamily="66" charset="0"/>
              </a:rPr>
              <a:t>+log a</a:t>
            </a:r>
            <a:r>
              <a:rPr lang="en-US" baseline="-25000" dirty="0" smtClean="0">
                <a:latin typeface="Comic Sans MS" pitchFamily="66" charset="0"/>
              </a:rPr>
              <a:t>2</a:t>
            </a:r>
            <a:endParaRPr lang="en-US" baseline="-25000" dirty="0">
              <a:latin typeface="Comic Sans MS" pitchFamily="66" charset="0"/>
            </a:endParaRPr>
          </a:p>
        </p:txBody>
      </p:sp>
      <p:sp>
        <p:nvSpPr>
          <p:cNvPr id="18" name="TextBox 17"/>
          <p:cNvSpPr txBox="1"/>
          <p:nvPr/>
        </p:nvSpPr>
        <p:spPr>
          <a:xfrm>
            <a:off x="4487008" y="5756032"/>
            <a:ext cx="152400" cy="400110"/>
          </a:xfrm>
          <a:prstGeom prst="rect">
            <a:avLst/>
          </a:prstGeom>
          <a:solidFill>
            <a:schemeClr val="bg1"/>
          </a:solidFill>
        </p:spPr>
        <p:txBody>
          <a:bodyPr wrap="square" rtlCol="0">
            <a:spAutoFit/>
          </a:bodyPr>
          <a:lstStyle/>
          <a:p>
            <a:r>
              <a:rPr lang="en-US" sz="2000" dirty="0" smtClean="0">
                <a:latin typeface="Comic Sans MS" pitchFamily="66" charset="0"/>
              </a:rPr>
              <a:t>a</a:t>
            </a:r>
            <a:endParaRPr lang="en-US" sz="2000" dirty="0">
              <a:latin typeface="Comic Sans MS" pitchFamily="66" charset="0"/>
            </a:endParaRPr>
          </a:p>
        </p:txBody>
      </p:sp>
      <p:sp>
        <p:nvSpPr>
          <p:cNvPr id="19" name="TextBox 18"/>
          <p:cNvSpPr txBox="1"/>
          <p:nvPr/>
        </p:nvSpPr>
        <p:spPr>
          <a:xfrm>
            <a:off x="0" y="4038600"/>
            <a:ext cx="2514600" cy="646331"/>
          </a:xfrm>
          <a:prstGeom prst="rect">
            <a:avLst/>
          </a:prstGeom>
          <a:noFill/>
        </p:spPr>
        <p:txBody>
          <a:bodyPr wrap="square" rtlCol="0">
            <a:spAutoFit/>
          </a:bodyPr>
          <a:lstStyle/>
          <a:p>
            <a:pPr algn="ctr"/>
            <a:r>
              <a:rPr lang="en-US" dirty="0" smtClean="0"/>
              <a:t>According to the log calculation rules</a:t>
            </a:r>
            <a:endParaRPr lang="en-US" dirty="0"/>
          </a:p>
        </p:txBody>
      </p:sp>
      <p:sp>
        <p:nvSpPr>
          <p:cNvPr id="21" name="Left Brace 20"/>
          <p:cNvSpPr/>
          <p:nvPr/>
        </p:nvSpPr>
        <p:spPr bwMode="auto">
          <a:xfrm>
            <a:off x="2286000" y="3810000"/>
            <a:ext cx="228600" cy="11430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17</a:t>
            </a:fld>
            <a:endParaRPr lang="en-US"/>
          </a:p>
        </p:txBody>
      </p:sp>
    </p:spTree>
    <p:extLst>
      <p:ext uri="{BB962C8B-B14F-4D97-AF65-F5344CB8AC3E}">
        <p14:creationId xmlns:p14="http://schemas.microsoft.com/office/powerpoint/2010/main" val="311689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713" y="876300"/>
            <a:ext cx="6630987"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18</a:t>
            </a:fld>
            <a:endParaRPr lang="en-US"/>
          </a:p>
        </p:txBody>
      </p:sp>
    </p:spTree>
    <p:extLst>
      <p:ext uri="{BB962C8B-B14F-4D97-AF65-F5344CB8AC3E}">
        <p14:creationId xmlns:p14="http://schemas.microsoft.com/office/powerpoint/2010/main" val="81517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52400" y="274638"/>
            <a:ext cx="9448800" cy="1143000"/>
          </a:xfrm>
        </p:spPr>
        <p:txBody>
          <a:bodyPr/>
          <a:lstStyle/>
          <a:p>
            <a:pPr eaLnBrk="1" hangingPunct="1"/>
            <a:r>
              <a:rPr lang="en-US" dirty="0" smtClean="0">
                <a:solidFill>
                  <a:srgbClr val="CC0000"/>
                </a:solidFill>
              </a:rPr>
              <a:t>Is my data linear or in log2 scale?(2)</a:t>
            </a:r>
          </a:p>
        </p:txBody>
      </p:sp>
      <p:sp>
        <p:nvSpPr>
          <p:cNvPr id="4" name="Rectangle 3"/>
          <p:cNvSpPr/>
          <p:nvPr/>
        </p:nvSpPr>
        <p:spPr>
          <a:xfrm>
            <a:off x="228600" y="1676400"/>
            <a:ext cx="8763000" cy="4524315"/>
          </a:xfrm>
          <a:prstGeom prst="rect">
            <a:avLst/>
          </a:prstGeom>
        </p:spPr>
        <p:txBody>
          <a:bodyPr wrap="square">
            <a:spAutoFit/>
          </a:bodyPr>
          <a:lstStyle/>
          <a:p>
            <a:pPr>
              <a:buBlip>
                <a:blip r:embed="rId2"/>
              </a:buBlip>
            </a:pPr>
            <a:r>
              <a:rPr lang="en-US" dirty="0" smtClean="0">
                <a:solidFill>
                  <a:srgbClr val="CC0000"/>
                </a:solidFill>
              </a:rPr>
              <a:t> </a:t>
            </a:r>
            <a:r>
              <a:rPr lang="en-US" dirty="0" smtClean="0"/>
              <a:t>Threshold cycle </a:t>
            </a:r>
            <a:r>
              <a:rPr lang="en-US" dirty="0" smtClean="0">
                <a:solidFill>
                  <a:srgbClr val="CC0000"/>
                </a:solidFill>
              </a:rPr>
              <a:t>(Ct) - </a:t>
            </a:r>
            <a:r>
              <a:rPr lang="en-US" dirty="0" smtClean="0"/>
              <a:t>The fractional cycle number at which the fluorescence passes the threshold</a:t>
            </a:r>
            <a:endParaRPr lang="en-US" dirty="0" smtClean="0">
              <a:solidFill>
                <a:srgbClr val="CC0000"/>
              </a:solidFill>
            </a:endParaRPr>
          </a:p>
          <a:p>
            <a:pPr>
              <a:buBlip>
                <a:blip r:embed="rId2"/>
              </a:buBlip>
            </a:pPr>
            <a:endParaRPr lang="en-US" dirty="0" smtClean="0">
              <a:solidFill>
                <a:srgbClr val="CC0000"/>
              </a:solidFill>
            </a:endParaRPr>
          </a:p>
          <a:p>
            <a:pPr>
              <a:buBlip>
                <a:blip r:embed="rId2"/>
              </a:buBlip>
            </a:pPr>
            <a:r>
              <a:rPr lang="en-US" dirty="0" smtClean="0">
                <a:solidFill>
                  <a:srgbClr val="CC0000"/>
                </a:solidFill>
              </a:rPr>
              <a:t> Ct</a:t>
            </a:r>
            <a:r>
              <a:rPr lang="en-US" dirty="0" smtClean="0">
                <a:solidFill>
                  <a:srgbClr val="A50021"/>
                </a:solidFill>
              </a:rPr>
              <a:t> </a:t>
            </a:r>
            <a:r>
              <a:rPr lang="en-US" dirty="0" smtClean="0"/>
              <a:t>(threshold cycle) is the intersection between an amplification curve and a threshold line, cycles are always in </a:t>
            </a:r>
            <a:r>
              <a:rPr lang="en-US" dirty="0" smtClean="0">
                <a:solidFill>
                  <a:srgbClr val="CC0000"/>
                </a:solidFill>
              </a:rPr>
              <a:t>log2 scale </a:t>
            </a:r>
            <a:r>
              <a:rPr lang="en-US" dirty="0" smtClean="0"/>
              <a:t>regarding concentration (fluorescence), the parameter being measured in the experiment. Therefore </a:t>
            </a:r>
            <a:r>
              <a:rPr lang="en-US" dirty="0" err="1" smtClean="0">
                <a:solidFill>
                  <a:srgbClr val="CC0000"/>
                </a:solidFill>
              </a:rPr>
              <a:t>ΔCt</a:t>
            </a:r>
            <a:r>
              <a:rPr lang="en-US" dirty="0" smtClean="0"/>
              <a:t>, and </a:t>
            </a:r>
            <a:r>
              <a:rPr lang="en-US" dirty="0" err="1" smtClean="0">
                <a:solidFill>
                  <a:srgbClr val="CC0000"/>
                </a:solidFill>
              </a:rPr>
              <a:t>ΔΔCt</a:t>
            </a:r>
            <a:r>
              <a:rPr lang="en-US" dirty="0" smtClean="0"/>
              <a:t> are in the </a:t>
            </a:r>
            <a:r>
              <a:rPr lang="en-US" dirty="0" smtClean="0">
                <a:solidFill>
                  <a:srgbClr val="CC0000"/>
                </a:solidFill>
              </a:rPr>
              <a:t>log scale </a:t>
            </a:r>
            <a:r>
              <a:rPr lang="en-US" dirty="0" smtClean="0"/>
              <a:t>and do </a:t>
            </a:r>
            <a:r>
              <a:rPr lang="en-US" dirty="0" smtClean="0">
                <a:solidFill>
                  <a:srgbClr val="CC0000"/>
                </a:solidFill>
              </a:rPr>
              <a:t>not</a:t>
            </a:r>
            <a:r>
              <a:rPr lang="en-US" dirty="0" smtClean="0"/>
              <a:t> need to be </a:t>
            </a:r>
            <a:r>
              <a:rPr lang="en-US" dirty="0" smtClean="0">
                <a:solidFill>
                  <a:srgbClr val="CC0000"/>
                </a:solidFill>
              </a:rPr>
              <a:t>transformed</a:t>
            </a:r>
            <a:endParaRPr lang="en-US" dirty="0" smtClean="0"/>
          </a:p>
          <a:p>
            <a:pPr>
              <a:buBlip>
                <a:blip r:embed="rId2"/>
              </a:buBlip>
            </a:pPr>
            <a:endParaRPr lang="en-US" dirty="0" smtClean="0"/>
          </a:p>
          <a:p>
            <a:pPr>
              <a:buBlip>
                <a:blip r:embed="rId2"/>
              </a:buBlip>
            </a:pPr>
            <a:r>
              <a:rPr lang="en-US" dirty="0" smtClean="0"/>
              <a:t> </a:t>
            </a:r>
            <a:r>
              <a:rPr lang="en-US" dirty="0" err="1" smtClean="0"/>
              <a:t>Rn</a:t>
            </a:r>
            <a:r>
              <a:rPr lang="en-US" dirty="0" smtClean="0"/>
              <a:t> - Normalized reporter is the ratio of the fluorescence emission intensity of the reporter dye to the fluorescence emission intensity of the passive reference dye</a:t>
            </a:r>
          </a:p>
          <a:p>
            <a:pPr>
              <a:buBlip>
                <a:blip r:embed="rId2"/>
              </a:buBlip>
            </a:pPr>
            <a:endParaRPr lang="en-US" dirty="0" smtClean="0"/>
          </a:p>
          <a:p>
            <a:pPr>
              <a:buBlip>
                <a:blip r:embed="rId2"/>
              </a:buBlip>
            </a:pPr>
            <a:r>
              <a:rPr lang="en-US" dirty="0" smtClean="0"/>
              <a:t> </a:t>
            </a:r>
            <a:r>
              <a:rPr lang="en-US" dirty="0" err="1" smtClean="0"/>
              <a:t>ΔRn</a:t>
            </a:r>
            <a:r>
              <a:rPr lang="en-US" dirty="0" smtClean="0"/>
              <a:t> is the normalization of </a:t>
            </a:r>
            <a:r>
              <a:rPr lang="en-US" dirty="0" err="1" smtClean="0"/>
              <a:t>Rn</a:t>
            </a:r>
            <a:r>
              <a:rPr lang="en-US" dirty="0" smtClean="0"/>
              <a:t> obtained by subtracting the baseline:  (</a:t>
            </a:r>
            <a:r>
              <a:rPr lang="en-US" dirty="0" err="1" smtClean="0"/>
              <a:t>ΔRn</a:t>
            </a:r>
            <a:r>
              <a:rPr lang="en-US" dirty="0" smtClean="0"/>
              <a:t> = </a:t>
            </a:r>
            <a:r>
              <a:rPr lang="en-US" dirty="0" err="1" smtClean="0"/>
              <a:t>Rn</a:t>
            </a:r>
            <a:r>
              <a:rPr lang="en-US" dirty="0" smtClean="0"/>
              <a:t> – baseline)</a:t>
            </a:r>
          </a:p>
          <a:p>
            <a:pPr>
              <a:buBlip>
                <a:blip r:embed="rId2"/>
              </a:buBlip>
            </a:pPr>
            <a:endParaRPr lang="en-US" dirty="0" smtClean="0"/>
          </a:p>
          <a:p>
            <a:pPr>
              <a:buBlip>
                <a:blip r:embed="rId2"/>
              </a:buBlip>
            </a:pPr>
            <a:r>
              <a:rPr lang="en-US" dirty="0" smtClean="0"/>
              <a:t> </a:t>
            </a:r>
            <a:r>
              <a:rPr lang="en-US" dirty="0" err="1" smtClean="0">
                <a:solidFill>
                  <a:srgbClr val="CC0000"/>
                </a:solidFill>
              </a:rPr>
              <a:t>Rn</a:t>
            </a:r>
            <a:r>
              <a:rPr lang="en-US" dirty="0" smtClean="0"/>
              <a:t> and </a:t>
            </a:r>
            <a:r>
              <a:rPr lang="en-US" dirty="0" err="1" smtClean="0">
                <a:solidFill>
                  <a:srgbClr val="CC0000"/>
                </a:solidFill>
              </a:rPr>
              <a:t>ΔRn</a:t>
            </a:r>
            <a:r>
              <a:rPr lang="en-US" dirty="0" smtClean="0"/>
              <a:t> are measured in linear scale fluorescence and need to be </a:t>
            </a:r>
            <a:r>
              <a:rPr lang="en-US" dirty="0" smtClean="0">
                <a:solidFill>
                  <a:srgbClr val="CC0000"/>
                </a:solidFill>
              </a:rPr>
              <a:t>log2</a:t>
            </a:r>
            <a:r>
              <a:rPr lang="en-US" dirty="0" smtClean="0"/>
              <a:t> </a:t>
            </a:r>
            <a:r>
              <a:rPr lang="en-US" dirty="0" smtClean="0">
                <a:solidFill>
                  <a:srgbClr val="CC0000"/>
                </a:solidFill>
              </a:rPr>
              <a:t>transformed</a:t>
            </a:r>
            <a:endParaRPr lang="en-US" dirty="0">
              <a:solidFill>
                <a:srgbClr val="CC0000"/>
              </a:solidFill>
            </a:endParaRPr>
          </a:p>
        </p:txBody>
      </p:sp>
      <p:sp>
        <p:nvSpPr>
          <p:cNvPr id="6" name="Rectangle 5"/>
          <p:cNvSpPr/>
          <p:nvPr/>
        </p:nvSpPr>
        <p:spPr>
          <a:xfrm>
            <a:off x="76200" y="6550223"/>
            <a:ext cx="9144000" cy="307777"/>
          </a:xfrm>
          <a:prstGeom prst="rect">
            <a:avLst/>
          </a:prstGeom>
        </p:spPr>
        <p:txBody>
          <a:bodyPr wrap="square">
            <a:spAutoFit/>
          </a:bodyPr>
          <a:lstStyle/>
          <a:p>
            <a:r>
              <a:rPr lang="en-US" sz="1400" dirty="0" smtClean="0">
                <a:hlinkClick r:id="rId3"/>
              </a:rPr>
              <a:t>http://www3.appliedbiosystems.com/cms/groups/mcb_marketing/documents/generaldocuments/cms_053906.pdf</a:t>
            </a:r>
            <a:endParaRPr lang="en-US" sz="1400" dirty="0"/>
          </a:p>
        </p:txBody>
      </p:sp>
      <p:sp>
        <p:nvSpPr>
          <p:cNvPr id="2" name="Slide Number Placeholder 1"/>
          <p:cNvSpPr>
            <a:spLocks noGrp="1"/>
          </p:cNvSpPr>
          <p:nvPr>
            <p:ph type="sldNum" sz="quarter" idx="12"/>
          </p:nvPr>
        </p:nvSpPr>
        <p:spPr/>
        <p:txBody>
          <a:bodyPr/>
          <a:lstStyle/>
          <a:p>
            <a:pPr>
              <a:defRPr/>
            </a:pPr>
            <a:fld id="{D395F329-D67E-4B44-A30C-77BB23D63356}" type="slidenum">
              <a:rPr lang="en-US" smtClean="0"/>
              <a:pPr>
                <a:defRPr/>
              </a:pPr>
              <a:t>19</a:t>
            </a:fld>
            <a:endParaRPr lang="en-US"/>
          </a:p>
        </p:txBody>
      </p:sp>
    </p:spTree>
    <p:extLst>
      <p:ext uri="{BB962C8B-B14F-4D97-AF65-F5344CB8AC3E}">
        <p14:creationId xmlns:p14="http://schemas.microsoft.com/office/powerpoint/2010/main" val="6273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statistical analysis for </a:t>
            </a:r>
            <a:r>
              <a:rPr lang="en-US" dirty="0" err="1" smtClean="0"/>
              <a:t>qPCR</a:t>
            </a:r>
            <a:r>
              <a:rPr lang="en-US" dirty="0" smtClean="0"/>
              <a:t>?</a:t>
            </a:r>
            <a:endParaRPr lang="en-US" dirty="0"/>
          </a:p>
        </p:txBody>
      </p:sp>
      <p:sp>
        <p:nvSpPr>
          <p:cNvPr id="3" name="Content Placeholder 2"/>
          <p:cNvSpPr>
            <a:spLocks noGrp="1"/>
          </p:cNvSpPr>
          <p:nvPr>
            <p:ph idx="1"/>
          </p:nvPr>
        </p:nvSpPr>
        <p:spPr/>
        <p:txBody>
          <a:bodyPr/>
          <a:lstStyle/>
          <a:p>
            <a:r>
              <a:rPr lang="en-US" dirty="0" smtClean="0"/>
              <a:t>We have biological replicates</a:t>
            </a:r>
          </a:p>
          <a:p>
            <a:r>
              <a:rPr lang="en-US" dirty="0" smtClean="0"/>
              <a:t>We want to know if gene expression differences between test samples are real (significant)</a:t>
            </a:r>
            <a:endParaRPr lang="en-US" dirty="0"/>
          </a:p>
        </p:txBody>
      </p:sp>
      <p:graphicFrame>
        <p:nvGraphicFramePr>
          <p:cNvPr id="4" name="Table 3"/>
          <p:cNvGraphicFramePr>
            <a:graphicFrameLocks noGrp="1"/>
          </p:cNvGraphicFramePr>
          <p:nvPr/>
        </p:nvGraphicFramePr>
        <p:xfrm>
          <a:off x="1219200" y="4191000"/>
          <a:ext cx="3581399" cy="1905003"/>
        </p:xfrm>
        <a:graphic>
          <a:graphicData uri="http://schemas.openxmlformats.org/drawingml/2006/table">
            <a:tbl>
              <a:tblPr>
                <a:tableStyleId>{284E427A-3D55-4303-BF80-6455036E1DE7}</a:tableStyleId>
              </a:tblPr>
              <a:tblGrid>
                <a:gridCol w="966842">
                  <a:extLst>
                    <a:ext uri="{9D8B030D-6E8A-4147-A177-3AD203B41FA5}">
                      <a16:colId xmlns:a16="http://schemas.microsoft.com/office/drawing/2014/main" val="20000"/>
                    </a:ext>
                  </a:extLst>
                </a:gridCol>
                <a:gridCol w="871519">
                  <a:extLst>
                    <a:ext uri="{9D8B030D-6E8A-4147-A177-3AD203B41FA5}">
                      <a16:colId xmlns:a16="http://schemas.microsoft.com/office/drawing/2014/main" val="20001"/>
                    </a:ext>
                  </a:extLst>
                </a:gridCol>
                <a:gridCol w="871519">
                  <a:extLst>
                    <a:ext uri="{9D8B030D-6E8A-4147-A177-3AD203B41FA5}">
                      <a16:colId xmlns:a16="http://schemas.microsoft.com/office/drawing/2014/main" val="20002"/>
                    </a:ext>
                  </a:extLst>
                </a:gridCol>
                <a:gridCol w="871519">
                  <a:extLst>
                    <a:ext uri="{9D8B030D-6E8A-4147-A177-3AD203B41FA5}">
                      <a16:colId xmlns:a16="http://schemas.microsoft.com/office/drawing/2014/main" val="20003"/>
                    </a:ext>
                  </a:extLst>
                </a:gridCol>
              </a:tblGrid>
              <a:tr h="351483">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u="none" strike="noStrike" dirty="0" err="1"/>
                        <a:t>Avg</a:t>
                      </a:r>
                      <a:r>
                        <a:rPr lang="en-US" sz="1100" u="none" strike="noStrike" dirty="0"/>
                        <a:t> </a:t>
                      </a:r>
                      <a:r>
                        <a:rPr lang="en-US" sz="1100" u="none" strike="noStrike" dirty="0" err="1"/>
                        <a:t>dCt</a:t>
                      </a:r>
                      <a:endParaRPr lang="en-US" sz="1100" b="0" i="0" u="none" strike="noStrike" dirty="0">
                        <a:solidFill>
                          <a:srgbClr val="000000"/>
                        </a:solidFill>
                        <a:latin typeface="Calibri"/>
                      </a:endParaRPr>
                    </a:p>
                  </a:txBody>
                  <a:tcPr marL="9525" marR="9525" marT="9525" marB="0" anchor="b"/>
                </a:tc>
                <a:tc>
                  <a:txBody>
                    <a:bodyPr/>
                    <a:lstStyle/>
                    <a:p>
                      <a:pPr algn="l" fontAlgn="b"/>
                      <a:r>
                        <a:rPr lang="en-US" sz="1100" u="none" strike="noStrike"/>
                        <a:t>dCt Std Err</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194190">
                <a:tc>
                  <a:txBody>
                    <a:bodyPr/>
                    <a:lstStyle/>
                    <a:p>
                      <a:pPr algn="l" fontAlgn="b"/>
                      <a:r>
                        <a:rPr lang="en-US" sz="1100" u="none" strike="noStrike"/>
                        <a:t>Biol rept 1</a:t>
                      </a:r>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dirty="0"/>
                        <a:t>H1</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u="none" strike="noStrike"/>
                        <a:t>12.581</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0.025</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194190">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a:t>H2</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6.996</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0.157</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194190">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194190">
                <a:tc>
                  <a:txBody>
                    <a:bodyPr/>
                    <a:lstStyle/>
                    <a:p>
                      <a:pPr algn="l" fontAlgn="b"/>
                      <a:r>
                        <a:rPr lang="en-US" sz="1100" u="none" strike="noStrike"/>
                        <a:t>Biol Rept 2</a:t>
                      </a:r>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a:t>H1</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dirty="0"/>
                        <a:t>12.12</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u="none" strike="noStrike"/>
                        <a:t>0.033</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194190">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a:t>H2</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7.2</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0.16</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194190">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194190">
                <a:tc>
                  <a:txBody>
                    <a:bodyPr/>
                    <a:lstStyle/>
                    <a:p>
                      <a:pPr algn="l" fontAlgn="b"/>
                      <a:r>
                        <a:rPr lang="en-US" sz="1100" u="none" strike="noStrike"/>
                        <a:t>Biol Rept 3</a:t>
                      </a:r>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a:t>H1</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13.1</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a:t>0.031</a:t>
                      </a:r>
                      <a:endParaRPr lang="en-US"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7"/>
                  </a:ext>
                </a:extLst>
              </a:tr>
              <a:tr h="194190">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r>
                        <a:rPr lang="en-US" sz="1100" u="none" strike="noStrike"/>
                        <a:t>H2</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dirty="0"/>
                        <a:t>7.3</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u="none" strike="noStrike" dirty="0"/>
                        <a:t>0.14</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8"/>
                  </a:ext>
                </a:extLst>
              </a:tr>
            </a:tbl>
          </a:graphicData>
        </a:graphic>
      </p:graphicFrame>
      <p:pic>
        <p:nvPicPr>
          <p:cNvPr id="77826" name="Picture 2" descr="http://t1.gstatic.com/images?q=tbn:ANd9GcRK7VQs8JRGfcDHHD-CjwEy6IZE8R_vd4nWMNP5iIJxOPBevro7XA"/>
          <p:cNvPicPr>
            <a:picLocks noChangeAspect="1" noChangeArrowheads="1"/>
          </p:cNvPicPr>
          <p:nvPr/>
        </p:nvPicPr>
        <p:blipFill>
          <a:blip r:embed="rId2" cstate="print"/>
          <a:srcRect/>
          <a:stretch>
            <a:fillRect/>
          </a:stretch>
        </p:blipFill>
        <p:spPr bwMode="auto">
          <a:xfrm>
            <a:off x="5334000" y="3733800"/>
            <a:ext cx="2819400" cy="2466976"/>
          </a:xfrm>
          <a:prstGeom prst="rect">
            <a:avLst/>
          </a:prstGeom>
          <a:noFill/>
        </p:spPr>
      </p:pic>
      <p:sp>
        <p:nvSpPr>
          <p:cNvPr id="5" name="Slide Number Placeholder 4"/>
          <p:cNvSpPr>
            <a:spLocks noGrp="1"/>
          </p:cNvSpPr>
          <p:nvPr>
            <p:ph type="sldNum" sz="quarter" idx="12"/>
          </p:nvPr>
        </p:nvSpPr>
        <p:spPr/>
        <p:txBody>
          <a:bodyPr/>
          <a:lstStyle/>
          <a:p>
            <a:pPr>
              <a:defRPr/>
            </a:pPr>
            <a:fld id="{995EFDA8-A016-4BFC-ABD5-50C6DDE2C694}"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5503833"/>
              </p:ext>
            </p:extLst>
          </p:nvPr>
        </p:nvGraphicFramePr>
        <p:xfrm>
          <a:off x="1752600" y="1600200"/>
          <a:ext cx="5562600" cy="3882390"/>
        </p:xfrm>
        <a:graphic>
          <a:graphicData uri="http://schemas.openxmlformats.org/drawingml/2006/table">
            <a:tbl>
              <a:tblPr/>
              <a:tblGrid>
                <a:gridCol w="8509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81000">
                <a:tc>
                  <a:txBody>
                    <a:bodyPr/>
                    <a:lstStyle/>
                    <a:p>
                      <a:pPr algn="l" fontAlgn="b"/>
                      <a:r>
                        <a:rPr lang="en-US" sz="1100" b="0" i="0" u="none" strike="noStrike" dirty="0">
                          <a:solidFill>
                            <a:srgbClr val="000000"/>
                          </a:solidFill>
                          <a:latin typeface="Calibri"/>
                        </a:rPr>
                        <a:t>Biological replicate</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a:rPr>
                        <a:t>Bip</a:t>
                      </a:r>
                      <a:endParaRPr lang="en-US" sz="1000" b="0" i="0" u="none" strike="noStrike" dirty="0">
                        <a:solidFill>
                          <a:srgbClr val="000000"/>
                        </a:solidFill>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SD</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GAPDH</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SD</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Arial"/>
                        </a:rPr>
                        <a:t>Bip</a:t>
                      </a:r>
                      <a:r>
                        <a:rPr lang="en-US" sz="1000" b="0" i="0" u="none" strike="noStrike" dirty="0">
                          <a:solidFill>
                            <a:srgbClr val="000000"/>
                          </a:solidFill>
                          <a:latin typeface="Arial"/>
                        </a:rPr>
                        <a:t>/GAPDH</a:t>
                      </a: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SD</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0500">
                <a:tc rowSpan="4">
                  <a:txBody>
                    <a:bodyPr/>
                    <a:lstStyle/>
                    <a:p>
                      <a:pPr algn="ctr" fontAlgn="b"/>
                      <a:r>
                        <a:rPr lang="en-US" sz="2400" b="1" i="0" u="none" strike="noStrike" dirty="0">
                          <a:solidFill>
                            <a:srgbClr val="000000"/>
                          </a:solidFill>
                          <a:latin typeface="Calibri"/>
                        </a:rPr>
                        <a:t>A</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100" b="0" i="0" u="none" strike="noStrike" dirty="0" smtClean="0">
                          <a:solidFill>
                            <a:srgbClr val="000000"/>
                          </a:solidFill>
                          <a:latin typeface="Calibri"/>
                        </a:rPr>
                        <a:t>100%</a:t>
                      </a:r>
                    </a:p>
                    <a:p>
                      <a:pPr algn="l" fontAlgn="b"/>
                      <a:r>
                        <a:rPr lang="en-US" sz="1100" b="0" i="0" u="none" strike="noStrike" dirty="0" smtClean="0">
                          <a:solidFill>
                            <a:srgbClr val="000000"/>
                          </a:solidFill>
                          <a:latin typeface="Calibri"/>
                        </a:rPr>
                        <a:t>glucose</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0.164627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0.009676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1.519475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0.002174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100" b="1" i="0" u="none" strike="noStrike" dirty="0" smtClean="0">
                          <a:solidFill>
                            <a:srgbClr val="C00000"/>
                          </a:solidFill>
                          <a:latin typeface="Calibri"/>
                        </a:rPr>
                        <a:t>0.108345*</a:t>
                      </a:r>
                      <a:endParaRPr lang="en-US" sz="1100" b="1" i="0" u="none" strike="noStrike" dirty="0">
                        <a:solidFill>
                          <a:srgbClr val="C00000"/>
                        </a:solidFill>
                        <a:latin typeface="Calibri"/>
                      </a:endParaRP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0.006368</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0500">
                <a:tc vMerge="1">
                  <a:txBody>
                    <a:bodyPr/>
                    <a:lstStyle/>
                    <a:p>
                      <a:endParaRPr lang="en-US"/>
                    </a:p>
                  </a:txBody>
                  <a:tcPr/>
                </a:tc>
                <a:tc>
                  <a:txBody>
                    <a:bodyPr/>
                    <a:lstStyle/>
                    <a:p>
                      <a:pPr algn="l" fontAlgn="b"/>
                      <a:r>
                        <a:rPr lang="en-US" sz="1000" b="0" i="0" u="none" strike="noStrike" dirty="0">
                          <a:solidFill>
                            <a:srgbClr val="000000"/>
                          </a:solidFill>
                          <a:latin typeface="Arial"/>
                        </a:rPr>
                        <a:t>10% glucose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latin typeface="Calibri"/>
                        </a:rPr>
                        <a:t>0.122026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0.001624</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0.719877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0.007602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0.169509</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0.002256</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0500">
                <a:tc vMerge="1">
                  <a:txBody>
                    <a:bodyPr/>
                    <a:lstStyle/>
                    <a:p>
                      <a:endParaRPr lang="en-US"/>
                    </a:p>
                  </a:txBody>
                  <a:tcPr/>
                </a:tc>
                <a:tc>
                  <a:txBody>
                    <a:bodyPr/>
                    <a:lstStyle/>
                    <a:p>
                      <a:pPr algn="l" fontAlgn="b"/>
                      <a:r>
                        <a:rPr lang="en-US" sz="1000" b="0" i="0" u="none" strike="noStrike">
                          <a:solidFill>
                            <a:srgbClr val="000000"/>
                          </a:solidFill>
                          <a:latin typeface="Arial"/>
                        </a:rPr>
                        <a:t>2% glucose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0.93232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0.065872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0.769879</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0.003973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1.210995</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0.085562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algn="l" fontAlgn="b"/>
                      <a:r>
                        <a:rPr lang="en-US" sz="1000" b="0" i="0" u="none" strike="noStrike">
                          <a:solidFill>
                            <a:srgbClr val="000000"/>
                          </a:solidFill>
                          <a:latin typeface="Arial"/>
                        </a:rPr>
                        <a:t>0% glucose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1.73961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0.118954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0.942278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0.01605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1.846175</a:t>
                      </a:r>
                    </a:p>
                  </a:txBody>
                  <a:tcPr marL="9525" marR="9525" marT="9525" marB="0" anchor="b">
                    <a:lnL>
                      <a:noFill/>
                    </a:lnL>
                    <a:lnR w="1270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0.126241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Bip</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SD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GAPDH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SD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err="1">
                          <a:solidFill>
                            <a:srgbClr val="000000"/>
                          </a:solidFill>
                          <a:latin typeface="Calibri"/>
                        </a:rPr>
                        <a:t>Bip</a:t>
                      </a:r>
                      <a:r>
                        <a:rPr lang="en-US" sz="1100" b="0" i="0" u="none" strike="noStrike" dirty="0">
                          <a:solidFill>
                            <a:srgbClr val="000000"/>
                          </a:solidFill>
                          <a:latin typeface="Calibri"/>
                        </a:rPr>
                        <a:t>/GAPDH</a:t>
                      </a:r>
                    </a:p>
                  </a:txBody>
                  <a:tcPr marL="9525" marR="9525" marT="9525" marB="0" anchor="b">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SD</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0500">
                <a:tc rowSpan="4">
                  <a:txBody>
                    <a:bodyPr/>
                    <a:lstStyle/>
                    <a:p>
                      <a:pPr algn="ctr" fontAlgn="b"/>
                      <a:r>
                        <a:rPr lang="en-US" sz="2400" b="1" i="0" u="none" strike="noStrike">
                          <a:solidFill>
                            <a:srgbClr val="000000"/>
                          </a:solidFill>
                          <a:latin typeface="Calibri"/>
                        </a:rPr>
                        <a:t>B</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smtClean="0">
                          <a:solidFill>
                            <a:srgbClr val="000000"/>
                          </a:solidFill>
                          <a:latin typeface="Calibri"/>
                        </a:rPr>
                        <a:t>100%</a:t>
                      </a:r>
                    </a:p>
                    <a:p>
                      <a:pPr algn="l" fontAlgn="b"/>
                      <a:r>
                        <a:rPr lang="en-US" sz="1100" b="0" i="0" u="none" strike="noStrike" dirty="0" smtClean="0">
                          <a:solidFill>
                            <a:srgbClr val="000000"/>
                          </a:solidFill>
                          <a:latin typeface="Calibri"/>
                        </a:rPr>
                        <a:t>glucose</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0.208426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0.002596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1.577628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0.016894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0.132114</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0.001646</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algn="r" fontAlgn="b"/>
                      <a:r>
                        <a:rPr lang="en-US"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0.192545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0.003217</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0.838849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0.002943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0.229535</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0.003835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algn="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0.702479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0.027186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0.780749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0.014051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0.899751</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0.03482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algn="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1.802799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0.127881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0.69095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0.008196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2.609159</a:t>
                      </a:r>
                    </a:p>
                  </a:txBody>
                  <a:tcPr marL="9525" marR="9525" marT="9525" marB="0" anchor="b">
                    <a:lnL>
                      <a:noFill/>
                    </a:lnL>
                    <a:lnR w="1270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0.18508</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0500">
                <a:tc>
                  <a:txBody>
                    <a:bodyPr/>
                    <a:lstStyle/>
                    <a:p>
                      <a:pPr algn="l" fontAlgn="b"/>
                      <a:endParaRPr lang="en-US" sz="11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Bip</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SD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GAPDH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SD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err="1">
                          <a:solidFill>
                            <a:srgbClr val="000000"/>
                          </a:solidFill>
                          <a:latin typeface="Calibri"/>
                        </a:rPr>
                        <a:t>Bip</a:t>
                      </a:r>
                      <a:r>
                        <a:rPr lang="en-US" sz="1100" b="0" i="0" u="none" strike="noStrike" dirty="0">
                          <a:solidFill>
                            <a:srgbClr val="000000"/>
                          </a:solidFill>
                          <a:latin typeface="Calibri"/>
                        </a:rPr>
                        <a:t>/GAPDH</a:t>
                      </a:r>
                    </a:p>
                  </a:txBody>
                  <a:tcPr marL="9525" marR="9525" marT="9525" marB="0" anchor="b">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0500">
                <a:tc rowSpan="4">
                  <a:txBody>
                    <a:bodyPr/>
                    <a:lstStyle/>
                    <a:p>
                      <a:pPr algn="ctr" fontAlgn="b"/>
                      <a:r>
                        <a:rPr lang="en-US" sz="2400" b="1" i="0" u="none" strike="noStrike">
                          <a:solidFill>
                            <a:srgbClr val="000000"/>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100%</a:t>
                      </a:r>
                    </a:p>
                    <a:p>
                      <a:pPr algn="l" fontAlgn="b"/>
                      <a:r>
                        <a:rPr lang="en-US" sz="1100" b="0" i="0" u="none" strike="noStrike" dirty="0" smtClean="0">
                          <a:solidFill>
                            <a:srgbClr val="000000"/>
                          </a:solidFill>
                          <a:latin typeface="Calibri"/>
                        </a:rPr>
                        <a:t>glucose</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0.305998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0.001563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1.124385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0.004271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0.272147</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0500">
                <a:tc vMerge="1">
                  <a:txBody>
                    <a:bodyPr/>
                    <a:lstStyle/>
                    <a:p>
                      <a:endParaRPr lang="en-US"/>
                    </a:p>
                  </a:txBody>
                  <a:tcPr/>
                </a:tc>
                <a:tc>
                  <a:txBody>
                    <a:bodyPr/>
                    <a:lstStyle/>
                    <a:p>
                      <a:pPr algn="r" fontAlgn="b"/>
                      <a:r>
                        <a:rPr lang="en-US" sz="11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0.234082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0.008136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0.704636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0.014842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0.332203</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0500">
                <a:tc vMerge="1">
                  <a:txBody>
                    <a:bodyPr/>
                    <a:lstStyle/>
                    <a:p>
                      <a:endParaRPr lang="en-US"/>
                    </a:p>
                  </a:txBody>
                  <a:tcPr/>
                </a:tc>
                <a:tc>
                  <a:txBody>
                    <a:bodyPr/>
                    <a:lstStyle/>
                    <a:p>
                      <a:pPr algn="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latin typeface="Calibri"/>
                        </a:rPr>
                        <a:t>2.646081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0.138972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0.641357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0.000276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4.125754</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0500">
                <a:tc vMerge="1">
                  <a:txBody>
                    <a:bodyPr/>
                    <a:lstStyle/>
                    <a:p>
                      <a:endParaRPr lang="en-US"/>
                    </a:p>
                  </a:txBody>
                  <a:tcPr/>
                </a:tc>
                <a:tc>
                  <a:txBody>
                    <a:bodyPr/>
                    <a:lstStyle/>
                    <a:p>
                      <a:pPr algn="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4.256526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0.043125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0.774534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0.001236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5.495596</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Box 6"/>
          <p:cNvSpPr txBox="1"/>
          <p:nvPr/>
        </p:nvSpPr>
        <p:spPr>
          <a:xfrm>
            <a:off x="2209800" y="1295400"/>
            <a:ext cx="4519186" cy="369332"/>
          </a:xfrm>
          <a:prstGeom prst="rect">
            <a:avLst/>
          </a:prstGeom>
          <a:noFill/>
        </p:spPr>
        <p:txBody>
          <a:bodyPr wrap="none" rtlCol="0">
            <a:spAutoFit/>
          </a:bodyPr>
          <a:lstStyle/>
          <a:p>
            <a:r>
              <a:rPr lang="en-US" dirty="0" smtClean="0"/>
              <a:t>Using mean of relative quantitative values:</a:t>
            </a:r>
            <a:endParaRPr lang="en-US" dirty="0"/>
          </a:p>
        </p:txBody>
      </p:sp>
      <p:sp>
        <p:nvSpPr>
          <p:cNvPr id="5" name="TextBox 4"/>
          <p:cNvSpPr txBox="1"/>
          <p:nvPr/>
        </p:nvSpPr>
        <p:spPr>
          <a:xfrm>
            <a:off x="3048000" y="6019800"/>
            <a:ext cx="4249881" cy="646331"/>
          </a:xfrm>
          <a:prstGeom prst="rect">
            <a:avLst/>
          </a:prstGeom>
          <a:noFill/>
        </p:spPr>
        <p:txBody>
          <a:bodyPr wrap="none" rtlCol="0">
            <a:spAutoFit/>
          </a:bodyPr>
          <a:lstStyle/>
          <a:p>
            <a:r>
              <a:rPr lang="en-US" dirty="0" smtClean="0"/>
              <a:t>A B C – Biological repeats</a:t>
            </a:r>
          </a:p>
          <a:p>
            <a:r>
              <a:rPr lang="en-US" b="1" dirty="0" smtClean="0">
                <a:solidFill>
                  <a:srgbClr val="A50021"/>
                </a:solidFill>
              </a:rPr>
              <a:t>* </a:t>
            </a:r>
            <a:r>
              <a:rPr lang="en-US" sz="1600" dirty="0" smtClean="0"/>
              <a:t>See the conversion to log2 in the next slide</a:t>
            </a:r>
            <a:endParaRPr lang="en-US" dirty="0"/>
          </a:p>
        </p:txBody>
      </p:sp>
      <p:sp>
        <p:nvSpPr>
          <p:cNvPr id="3" name="Slide Number Placeholder 2"/>
          <p:cNvSpPr>
            <a:spLocks noGrp="1"/>
          </p:cNvSpPr>
          <p:nvPr>
            <p:ph type="sldNum" sz="quarter" idx="12"/>
          </p:nvPr>
        </p:nvSpPr>
        <p:spPr/>
        <p:txBody>
          <a:bodyPr/>
          <a:lstStyle/>
          <a:p>
            <a:pPr>
              <a:defRPr/>
            </a:pPr>
            <a:fld id="{D395F329-D67E-4B44-A30C-77BB23D6335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6490444"/>
              </p:ext>
            </p:extLst>
          </p:nvPr>
        </p:nvGraphicFramePr>
        <p:xfrm>
          <a:off x="609600" y="1524000"/>
          <a:ext cx="7772400" cy="619125"/>
        </p:xfrm>
        <a:graphic>
          <a:graphicData uri="http://schemas.openxmlformats.org/drawingml/2006/table">
            <a:tbl>
              <a:tblPr/>
              <a:tblGrid>
                <a:gridCol w="7772400">
                  <a:extLst>
                    <a:ext uri="{9D8B030D-6E8A-4147-A177-3AD203B41FA5}">
                      <a16:colId xmlns:a16="http://schemas.microsoft.com/office/drawing/2014/main" val="20000"/>
                    </a:ext>
                  </a:extLst>
                </a:gridCol>
              </a:tblGrid>
              <a:tr h="190500">
                <a:tc>
                  <a:txBody>
                    <a:bodyPr/>
                    <a:lstStyle/>
                    <a:p>
                      <a:pPr algn="ctr" fontAlgn="b"/>
                      <a:r>
                        <a:rPr lang="en-US" sz="2000" b="0" i="0" u="none" strike="noStrike" dirty="0" smtClean="0">
                          <a:solidFill>
                            <a:srgbClr val="000000"/>
                          </a:solidFill>
                          <a:latin typeface="Calibri"/>
                        </a:rPr>
                        <a:t>To </a:t>
                      </a:r>
                      <a:r>
                        <a:rPr lang="en-US" sz="2000" b="0" i="0" u="none" strike="noStrike" dirty="0">
                          <a:solidFill>
                            <a:srgbClr val="000000"/>
                          </a:solidFill>
                          <a:latin typeface="Calibri"/>
                        </a:rPr>
                        <a:t>calculate ANOVA, extract log2 of  the ratio </a:t>
                      </a:r>
                      <a:r>
                        <a:rPr lang="en-US" sz="2000" b="0" i="0" u="none" strike="noStrike" dirty="0" smtClean="0">
                          <a:solidFill>
                            <a:srgbClr val="000000"/>
                          </a:solidFill>
                          <a:latin typeface="Calibri"/>
                        </a:rPr>
                        <a:t>Your Gene/Internal Control </a:t>
                      </a:r>
                      <a:r>
                        <a:rPr lang="en-US" sz="2000" b="0" i="0" u="none" strike="noStrike" dirty="0">
                          <a:solidFill>
                            <a:srgbClr val="000000"/>
                          </a:solidFill>
                          <a:latin typeface="Calibri"/>
                        </a:rPr>
                        <a:t>(</a:t>
                      </a:r>
                      <a:r>
                        <a:rPr lang="en-US" sz="2000" b="0" i="0" u="none" strike="noStrike" dirty="0" err="1">
                          <a:solidFill>
                            <a:srgbClr val="000000"/>
                          </a:solidFill>
                          <a:latin typeface="Calibri"/>
                        </a:rPr>
                        <a:t>Bip</a:t>
                      </a:r>
                      <a:r>
                        <a:rPr lang="en-US" sz="2000" b="0" i="0" u="none" strike="noStrike" dirty="0">
                          <a:solidFill>
                            <a:srgbClr val="000000"/>
                          </a:solidFill>
                          <a:latin typeface="Calibri"/>
                        </a:rPr>
                        <a:t>/GAPDH) and prepare a table as follows: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1219200" y="2438400"/>
          <a:ext cx="3886200" cy="1906905"/>
        </p:xfrm>
        <a:graphic>
          <a:graphicData uri="http://schemas.openxmlformats.org/drawingml/2006/table">
            <a:tbl>
              <a:tblPr/>
              <a:tblGrid>
                <a:gridCol w="4318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tblGrid>
              <a:tr h="419100">
                <a:tc>
                  <a:txBody>
                    <a:bodyPr/>
                    <a:lstStyle/>
                    <a:p>
                      <a:pPr algn="l" rtl="1"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fontAlgn="b"/>
                      <a:r>
                        <a:rPr lang="en-US" sz="1400" b="0" i="0" u="none" strike="noStrike" dirty="0" smtClean="0">
                          <a:solidFill>
                            <a:srgbClr val="000000"/>
                          </a:solidFill>
                          <a:latin typeface="Calibri"/>
                        </a:rPr>
                        <a:t>100%</a:t>
                      </a:r>
                      <a:r>
                        <a:rPr lang="en-US" sz="1400" b="0" i="0" u="none" strike="noStrike" baseline="0" dirty="0" smtClean="0">
                          <a:solidFill>
                            <a:srgbClr val="000000"/>
                          </a:solidFill>
                          <a:latin typeface="Calibri"/>
                        </a:rPr>
                        <a:t> </a:t>
                      </a:r>
                      <a:r>
                        <a:rPr lang="en-US" sz="1400" b="0" i="0" u="none" strike="noStrike" dirty="0" smtClean="0">
                          <a:solidFill>
                            <a:srgbClr val="000000"/>
                          </a:solidFill>
                          <a:latin typeface="Calibri"/>
                        </a:rPr>
                        <a:t>glucose (calibrator)</a:t>
                      </a:r>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100">
                <a:tc>
                  <a:txBody>
                    <a:bodyPr/>
                    <a:lstStyle/>
                    <a:p>
                      <a:pPr algn="l" rtl="1" fontAlgn="b"/>
                      <a:r>
                        <a:rPr lang="en-US" sz="1400" b="0" i="0" u="none" strike="noStrike" dirty="0">
                          <a:solidFill>
                            <a:srgbClr val="000000"/>
                          </a:solidFill>
                          <a:latin typeface="Calibri"/>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-3.2063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-2.56056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0.276193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0.884539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100">
                <a:tc>
                  <a:txBody>
                    <a:bodyPr/>
                    <a:lstStyle/>
                    <a:p>
                      <a:pPr algn="l" rtl="1" fontAlgn="b"/>
                      <a:r>
                        <a:rPr lang="en-US" sz="1400" b="0" i="0" u="none" strike="noStrike">
                          <a:solidFill>
                            <a:srgbClr val="000000"/>
                          </a:solidFill>
                          <a:latin typeface="Calibri"/>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a:solidFill>
                            <a:srgbClr val="000000"/>
                          </a:solidFill>
                          <a:latin typeface="Calibri"/>
                        </a:rPr>
                        <a:t>-2.92015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a:solidFill>
                            <a:srgbClr val="000000"/>
                          </a:solidFill>
                          <a:latin typeface="Calibri"/>
                        </a:rPr>
                        <a:t>-2.12321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-0.1524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1.383585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9100">
                <a:tc>
                  <a:txBody>
                    <a:bodyPr/>
                    <a:lstStyle/>
                    <a:p>
                      <a:pPr algn="l" rtl="1" fontAlgn="b"/>
                      <a:r>
                        <a:rPr lang="en-US" sz="1400" b="0" i="0" u="none" strike="noStrike">
                          <a:solidFill>
                            <a:srgbClr val="000000"/>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a:solidFill>
                            <a:srgbClr val="000000"/>
                          </a:solidFill>
                          <a:latin typeface="Calibri"/>
                        </a:rPr>
                        <a:t>-1.87754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-1.58986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a:solidFill>
                            <a:srgbClr val="000000"/>
                          </a:solidFill>
                          <a:latin typeface="Calibri"/>
                        </a:rPr>
                        <a:t>2.044658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fontAlgn="b"/>
                      <a:r>
                        <a:rPr lang="en-US" sz="1400" b="0" i="0" u="none" strike="noStrike" dirty="0">
                          <a:solidFill>
                            <a:srgbClr val="000000"/>
                          </a:solidFill>
                          <a:latin typeface="Calibri"/>
                        </a:rPr>
                        <a:t>2.458275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706238" y="4572001"/>
            <a:ext cx="2951361" cy="646331"/>
          </a:xfrm>
          <a:prstGeom prst="rect">
            <a:avLst/>
          </a:prstGeom>
          <a:noFill/>
        </p:spPr>
        <p:txBody>
          <a:bodyPr wrap="square" rtlCol="0">
            <a:spAutoFit/>
          </a:bodyPr>
          <a:lstStyle/>
          <a:p>
            <a:r>
              <a:rPr lang="en-US" dirty="0" smtClean="0"/>
              <a:t>log </a:t>
            </a:r>
            <a:r>
              <a:rPr lang="en-US" baseline="-25000" dirty="0" smtClean="0"/>
              <a:t>2</a:t>
            </a:r>
            <a:r>
              <a:rPr lang="en-US" dirty="0" smtClean="0"/>
              <a:t> </a:t>
            </a:r>
            <a:r>
              <a:rPr lang="en-US" dirty="0" smtClean="0">
                <a:solidFill>
                  <a:srgbClr val="C00000"/>
                </a:solidFill>
              </a:rPr>
              <a:t>0.1083 </a:t>
            </a:r>
            <a:r>
              <a:rPr lang="en-US" dirty="0" smtClean="0"/>
              <a:t>= </a:t>
            </a:r>
            <a:r>
              <a:rPr lang="en-US" dirty="0" smtClean="0">
                <a:solidFill>
                  <a:srgbClr val="000000"/>
                </a:solidFill>
                <a:latin typeface="Calibri"/>
              </a:rPr>
              <a:t>-3.2063</a:t>
            </a:r>
          </a:p>
          <a:p>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Example 1 - cont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304800" y="5029200"/>
            <a:ext cx="8516049" cy="369332"/>
          </a:xfrm>
          <a:prstGeom prst="rect">
            <a:avLst/>
          </a:prstGeom>
          <a:noFill/>
        </p:spPr>
        <p:txBody>
          <a:bodyPr wrap="none" rtlCol="0">
            <a:spAutoFit/>
          </a:bodyPr>
          <a:lstStyle/>
          <a:p>
            <a:r>
              <a:rPr lang="en-US" dirty="0" smtClean="0"/>
              <a:t>Prepare an excel file in the above format and perform statistical analysis:  ANOVA</a:t>
            </a:r>
          </a:p>
        </p:txBody>
      </p:sp>
      <p:sp>
        <p:nvSpPr>
          <p:cNvPr id="7" name="TextBox 6"/>
          <p:cNvSpPr txBox="1"/>
          <p:nvPr/>
        </p:nvSpPr>
        <p:spPr>
          <a:xfrm>
            <a:off x="5715000" y="3124200"/>
            <a:ext cx="2852127" cy="369332"/>
          </a:xfrm>
          <a:prstGeom prst="rect">
            <a:avLst/>
          </a:prstGeom>
          <a:noFill/>
        </p:spPr>
        <p:txBody>
          <a:bodyPr wrap="none" rtlCol="0">
            <a:spAutoFit/>
          </a:bodyPr>
          <a:lstStyle/>
          <a:p>
            <a:r>
              <a:rPr lang="en-US" dirty="0" smtClean="0"/>
              <a:t>A B C – Biological repeats</a:t>
            </a:r>
            <a:endParaRPr lang="en-US" dirty="0"/>
          </a:p>
        </p:txBody>
      </p:sp>
      <p:sp>
        <p:nvSpPr>
          <p:cNvPr id="8" name="Slide Number Placeholder 7"/>
          <p:cNvSpPr>
            <a:spLocks noGrp="1"/>
          </p:cNvSpPr>
          <p:nvPr>
            <p:ph type="sldNum" sz="quarter" idx="12"/>
          </p:nvPr>
        </p:nvSpPr>
        <p:spPr/>
        <p:txBody>
          <a:bodyPr/>
          <a:lstStyle/>
          <a:p>
            <a:pPr>
              <a:defRPr/>
            </a:pPr>
            <a:fld id="{7D50DDFB-38A1-4185-AED1-77B9EB73937E}"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Example 2</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838200" y="1066800"/>
            <a:ext cx="6724918" cy="369332"/>
          </a:xfrm>
          <a:prstGeom prst="rect">
            <a:avLst/>
          </a:prstGeom>
          <a:noFill/>
        </p:spPr>
        <p:txBody>
          <a:bodyPr wrap="none" rtlCol="0">
            <a:spAutoFit/>
          </a:bodyPr>
          <a:lstStyle/>
          <a:p>
            <a:r>
              <a:rPr lang="en-US" dirty="0" smtClean="0"/>
              <a:t>Using delta Ct values ( the values are already log transformed):</a:t>
            </a:r>
            <a:endParaRPr lang="en-US" dirty="0"/>
          </a:p>
        </p:txBody>
      </p:sp>
      <p:graphicFrame>
        <p:nvGraphicFramePr>
          <p:cNvPr id="5" name="Table 4"/>
          <p:cNvGraphicFramePr>
            <a:graphicFrameLocks noGrp="1"/>
          </p:cNvGraphicFramePr>
          <p:nvPr/>
        </p:nvGraphicFramePr>
        <p:xfrm>
          <a:off x="1447800" y="1524000"/>
          <a:ext cx="3962400" cy="2434640"/>
        </p:xfrm>
        <a:graphic>
          <a:graphicData uri="http://schemas.openxmlformats.org/drawingml/2006/table">
            <a:tbl>
              <a:tblPr/>
              <a:tblGrid>
                <a:gridCol w="1069698">
                  <a:extLst>
                    <a:ext uri="{9D8B030D-6E8A-4147-A177-3AD203B41FA5}">
                      <a16:colId xmlns:a16="http://schemas.microsoft.com/office/drawing/2014/main" val="20000"/>
                    </a:ext>
                  </a:extLst>
                </a:gridCol>
                <a:gridCol w="378102">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407720">
                <a:tc>
                  <a:txBody>
                    <a:bodyPr/>
                    <a:lstStyle/>
                    <a:p>
                      <a:pPr algn="l" fontAlgn="b"/>
                      <a:endParaRPr lang="en-U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err="1">
                          <a:solidFill>
                            <a:srgbClr val="C00000"/>
                          </a:solidFill>
                          <a:latin typeface="Calibri"/>
                        </a:rPr>
                        <a:t>Avg</a:t>
                      </a:r>
                      <a:r>
                        <a:rPr lang="en-US" sz="1600" b="0" i="0" u="none" strike="noStrike" dirty="0">
                          <a:solidFill>
                            <a:srgbClr val="C00000"/>
                          </a:solidFill>
                          <a:latin typeface="Calibri"/>
                        </a:rPr>
                        <a:t> </a:t>
                      </a:r>
                      <a:r>
                        <a:rPr lang="en-US" sz="1600" b="0" i="0" u="none" strike="noStrike" dirty="0" err="1">
                          <a:solidFill>
                            <a:srgbClr val="C00000"/>
                          </a:solidFill>
                          <a:latin typeface="Calibri"/>
                        </a:rPr>
                        <a:t>dCt</a:t>
                      </a:r>
                      <a:endParaRPr lang="en-US" sz="1600" b="0" i="0" u="none" strike="noStrike" dirty="0">
                        <a:solidFill>
                          <a:srgbClr val="C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dCt Std Err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225260">
                <a:tc>
                  <a:txBody>
                    <a:bodyPr/>
                    <a:lstStyle/>
                    <a:p>
                      <a:pPr algn="l" fontAlgn="b"/>
                      <a:r>
                        <a:rPr lang="en-US" sz="1600" b="0" i="0" u="none" strike="noStrike" dirty="0" err="1">
                          <a:solidFill>
                            <a:srgbClr val="000000"/>
                          </a:solidFill>
                          <a:latin typeface="Calibri"/>
                        </a:rPr>
                        <a:t>Biol</a:t>
                      </a:r>
                      <a:r>
                        <a:rPr lang="en-US" sz="1600" b="0" i="0" u="none" strike="noStrike" dirty="0">
                          <a:solidFill>
                            <a:srgbClr val="000000"/>
                          </a:solidFill>
                          <a:latin typeface="Calibri"/>
                        </a:rPr>
                        <a:t> </a:t>
                      </a:r>
                      <a:r>
                        <a:rPr lang="en-US" sz="1600" b="0" i="0" u="none" strike="noStrike" dirty="0" err="1">
                          <a:solidFill>
                            <a:srgbClr val="000000"/>
                          </a:solidFill>
                          <a:latin typeface="Calibri"/>
                        </a:rPr>
                        <a:t>rept</a:t>
                      </a:r>
                      <a:r>
                        <a:rPr lang="en-US" sz="1600" b="0" i="0" u="none" strike="noStrike" dirty="0">
                          <a:solidFill>
                            <a:srgbClr val="000000"/>
                          </a:solidFill>
                          <a:latin typeface="Calibri"/>
                        </a:rPr>
                        <a:t> 1</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latin typeface="Calibri"/>
                        </a:rPr>
                        <a:t>H1</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C00000"/>
                          </a:solidFill>
                          <a:latin typeface="Calibri"/>
                        </a:rPr>
                        <a:t>12.581</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0.025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25260">
                <a:tc>
                  <a:txBody>
                    <a:bodyPr/>
                    <a:lstStyle/>
                    <a:p>
                      <a:pPr algn="l" fontAlgn="b"/>
                      <a:endParaRPr lang="en-U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H2</a:t>
                      </a:r>
                    </a:p>
                  </a:txBody>
                  <a:tcPr marL="9525" marR="9525" marT="9525" marB="0" anchor="b">
                    <a:lnL>
                      <a:noFill/>
                    </a:lnL>
                    <a:lnR>
                      <a:noFill/>
                    </a:lnR>
                    <a:lnT>
                      <a:noFill/>
                    </a:lnT>
                    <a:lnB>
                      <a:noFill/>
                    </a:lnB>
                  </a:tcPr>
                </a:tc>
                <a:tc>
                  <a:txBody>
                    <a:bodyPr/>
                    <a:lstStyle/>
                    <a:p>
                      <a:pPr algn="ctr" fontAlgn="b"/>
                      <a:r>
                        <a:rPr lang="en-US" sz="1600" b="0" i="0" u="none" strike="noStrike" dirty="0">
                          <a:solidFill>
                            <a:schemeClr val="tx1"/>
                          </a:solidFill>
                          <a:latin typeface="Calibri"/>
                        </a:rPr>
                        <a:t>6.996</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0.157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5260">
                <a:tc>
                  <a:txBody>
                    <a:bodyPr/>
                    <a:lstStyle/>
                    <a:p>
                      <a:pPr algn="l" fontAlgn="b"/>
                      <a:endParaRPr lang="en-U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6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25260">
                <a:tc>
                  <a:txBody>
                    <a:bodyPr/>
                    <a:lstStyle/>
                    <a:p>
                      <a:pPr algn="l" fontAlgn="b"/>
                      <a:r>
                        <a:rPr lang="en-US" sz="1600" b="0" i="0" u="none" strike="noStrike">
                          <a:solidFill>
                            <a:srgbClr val="000000"/>
                          </a:solidFill>
                          <a:latin typeface="Calibri"/>
                        </a:rPr>
                        <a:t>Biol Rept 2</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H1</a:t>
                      </a:r>
                    </a:p>
                  </a:txBody>
                  <a:tcPr marL="9525" marR="9525" marT="9525" marB="0" anchor="b">
                    <a:lnL>
                      <a:noFill/>
                    </a:lnL>
                    <a:lnR>
                      <a:noFill/>
                    </a:lnR>
                    <a:lnT>
                      <a:noFill/>
                    </a:lnT>
                    <a:lnB>
                      <a:noFill/>
                    </a:lnB>
                  </a:tcPr>
                </a:tc>
                <a:tc>
                  <a:txBody>
                    <a:bodyPr/>
                    <a:lstStyle/>
                    <a:p>
                      <a:pPr algn="ctr" fontAlgn="b"/>
                      <a:r>
                        <a:rPr lang="en-US" sz="1600" b="0" i="0" u="none" strike="noStrike" dirty="0">
                          <a:solidFill>
                            <a:schemeClr val="tx1"/>
                          </a:solidFill>
                          <a:latin typeface="Calibri"/>
                        </a:rPr>
                        <a:t>12.12</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0.033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5260">
                <a:tc>
                  <a:txBody>
                    <a:bodyPr/>
                    <a:lstStyle/>
                    <a:p>
                      <a:pPr algn="l" fontAlgn="b"/>
                      <a:endParaRPr lang="en-U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H2</a:t>
                      </a:r>
                    </a:p>
                  </a:txBody>
                  <a:tcPr marL="9525" marR="9525" marT="9525" marB="0" anchor="b">
                    <a:lnL>
                      <a:noFill/>
                    </a:lnL>
                    <a:lnR>
                      <a:noFill/>
                    </a:lnR>
                    <a:lnT>
                      <a:noFill/>
                    </a:lnT>
                    <a:lnB>
                      <a:noFill/>
                    </a:lnB>
                  </a:tcPr>
                </a:tc>
                <a:tc>
                  <a:txBody>
                    <a:bodyPr/>
                    <a:lstStyle/>
                    <a:p>
                      <a:pPr algn="ctr" fontAlgn="b"/>
                      <a:r>
                        <a:rPr lang="en-US" sz="1600" b="0" i="0" u="none" strike="noStrike" dirty="0">
                          <a:solidFill>
                            <a:schemeClr val="tx1"/>
                          </a:solidFill>
                          <a:latin typeface="Calibri"/>
                        </a:rPr>
                        <a:t>7.2</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0.16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25260">
                <a:tc>
                  <a:txBody>
                    <a:bodyPr/>
                    <a:lstStyle/>
                    <a:p>
                      <a:pPr algn="l" fontAlgn="b"/>
                      <a:endParaRPr lang="en-U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6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5260">
                <a:tc>
                  <a:txBody>
                    <a:bodyPr/>
                    <a:lstStyle/>
                    <a:p>
                      <a:pPr algn="l" fontAlgn="b"/>
                      <a:r>
                        <a:rPr lang="en-US" sz="1600" b="0" i="0" u="none" strike="noStrike">
                          <a:solidFill>
                            <a:srgbClr val="000000"/>
                          </a:solidFill>
                          <a:latin typeface="Calibri"/>
                        </a:rPr>
                        <a:t>Biol Rept 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H1</a:t>
                      </a:r>
                    </a:p>
                  </a:txBody>
                  <a:tcPr marL="9525" marR="9525" marT="9525" marB="0" anchor="b">
                    <a:lnL>
                      <a:noFill/>
                    </a:lnL>
                    <a:lnR>
                      <a:noFill/>
                    </a:lnR>
                    <a:lnT>
                      <a:noFill/>
                    </a:lnT>
                    <a:lnB>
                      <a:noFill/>
                    </a:lnB>
                  </a:tcPr>
                </a:tc>
                <a:tc>
                  <a:txBody>
                    <a:bodyPr/>
                    <a:lstStyle/>
                    <a:p>
                      <a:pPr algn="ctr" fontAlgn="b"/>
                      <a:r>
                        <a:rPr lang="en-US" sz="1600" b="0" i="0" u="none" strike="noStrike" dirty="0">
                          <a:solidFill>
                            <a:schemeClr val="tx1"/>
                          </a:solidFill>
                          <a:latin typeface="Calibri"/>
                        </a:rPr>
                        <a:t>13.1</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0.031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5260">
                <a:tc>
                  <a:txBody>
                    <a:bodyPr/>
                    <a:lstStyle/>
                    <a:p>
                      <a:pPr algn="l" fontAlgn="b"/>
                      <a:endParaRPr lang="en-U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H2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Calibri"/>
                        </a:rPr>
                        <a:t>7.3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0.14</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nvGraphicFramePr>
        <p:xfrm>
          <a:off x="2057400" y="4876800"/>
          <a:ext cx="2819400" cy="1295400"/>
        </p:xfrm>
        <a:graphic>
          <a:graphicData uri="http://schemas.openxmlformats.org/drawingml/2006/table">
            <a:tbl>
              <a:tblPr/>
              <a:tblGrid>
                <a:gridCol w="93980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tblGrid>
              <a:tr h="323850">
                <a:tc>
                  <a:txBody>
                    <a:bodyPr/>
                    <a:lstStyle/>
                    <a:p>
                      <a:pPr algn="ctr" fontAlgn="b"/>
                      <a:endParaRPr lang="en-U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latin typeface="Calibri"/>
                        </a:rPr>
                        <a:t>H1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latin typeface="Calibri"/>
                        </a:rPr>
                        <a:t>H2</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323850">
                <a:tc>
                  <a:txBody>
                    <a:bodyPr/>
                    <a:lstStyle/>
                    <a:p>
                      <a:pPr algn="ctr" fontAlgn="b"/>
                      <a:r>
                        <a:rPr lang="en-US" sz="1600" b="0" i="0" u="none" strike="noStrike" dirty="0">
                          <a:solidFill>
                            <a:srgbClr val="000000"/>
                          </a:solidFill>
                          <a:latin typeface="Calibri"/>
                        </a:rPr>
                        <a:t>1</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C00000"/>
                          </a:solidFill>
                          <a:latin typeface="Calibri"/>
                        </a:rPr>
                        <a:t>12.581</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6.996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23850">
                <a:tc>
                  <a:txBody>
                    <a:bodyPr/>
                    <a:lstStyle/>
                    <a:p>
                      <a:pPr algn="ctr" fontAlgn="b"/>
                      <a:r>
                        <a:rPr lang="en-US" sz="1600" b="0" i="0" u="none" strike="noStrike" dirty="0">
                          <a:solidFill>
                            <a:srgbClr val="000000"/>
                          </a:solidFill>
                          <a:latin typeface="Calibri"/>
                        </a:rPr>
                        <a:t>2</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latin typeface="Calibri"/>
                        </a:rPr>
                        <a:t>12.12</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7.2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23850">
                <a:tc>
                  <a:txBody>
                    <a:bodyPr/>
                    <a:lstStyle/>
                    <a:p>
                      <a:pPr algn="ctr" fontAlgn="b"/>
                      <a:r>
                        <a:rPr lang="en-US" sz="1600" b="0" i="0" u="none" strike="noStrike" dirty="0">
                          <a:solidFill>
                            <a:srgbClr val="000000"/>
                          </a:solidFill>
                          <a:latin typeface="Calibri"/>
                        </a:rPr>
                        <a:t>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13.1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7.2</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381001" y="4343400"/>
            <a:ext cx="8382000" cy="646331"/>
          </a:xfrm>
          <a:prstGeom prst="rect">
            <a:avLst/>
          </a:prstGeom>
          <a:noFill/>
        </p:spPr>
        <p:txBody>
          <a:bodyPr wrap="square" rtlCol="0">
            <a:spAutoFit/>
          </a:bodyPr>
          <a:lstStyle/>
          <a:p>
            <a:r>
              <a:rPr lang="en-US" dirty="0" smtClean="0"/>
              <a:t>Prepare an excel file in the format below and perform statistical analysis:  t-test or ANOVA</a:t>
            </a:r>
          </a:p>
        </p:txBody>
      </p:sp>
      <p:sp>
        <p:nvSpPr>
          <p:cNvPr id="4" name="Slide Number Placeholder 3"/>
          <p:cNvSpPr>
            <a:spLocks noGrp="1"/>
          </p:cNvSpPr>
          <p:nvPr>
            <p:ph type="sldNum" sz="quarter" idx="12"/>
          </p:nvPr>
        </p:nvSpPr>
        <p:spPr/>
        <p:txBody>
          <a:bodyPr/>
          <a:lstStyle/>
          <a:p>
            <a:pPr>
              <a:defRPr/>
            </a:pPr>
            <a:fld id="{7D50DDFB-38A1-4185-AED1-77B9EB73937E}"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accent2"/>
                </a:solidFill>
              </a:rPr>
              <a:t>Population and sample</a:t>
            </a:r>
          </a:p>
        </p:txBody>
      </p:sp>
      <p:pic>
        <p:nvPicPr>
          <p:cNvPr id="16387" name="Picture 3"/>
          <p:cNvPicPr>
            <a:picLocks noGrp="1" noChangeAspect="1" noChangeArrowheads="1"/>
          </p:cNvPicPr>
          <p:nvPr>
            <p:ph type="body" idx="4294967295"/>
          </p:nvPr>
        </p:nvPicPr>
        <p:blipFill>
          <a:blip r:embed="rId3" cstate="print"/>
          <a:srcRect/>
          <a:stretch>
            <a:fillRect/>
          </a:stretch>
        </p:blipFill>
        <p:spPr>
          <a:xfrm>
            <a:off x="1066800" y="1600200"/>
            <a:ext cx="2819400" cy="2667000"/>
          </a:xfrm>
        </p:spPr>
      </p:pic>
      <p:sp>
        <p:nvSpPr>
          <p:cNvPr id="16388" name="Text Box 4"/>
          <p:cNvSpPr txBox="1">
            <a:spLocks noChangeArrowheads="1"/>
          </p:cNvSpPr>
          <p:nvPr/>
        </p:nvSpPr>
        <p:spPr bwMode="auto">
          <a:xfrm>
            <a:off x="1066800" y="4724400"/>
            <a:ext cx="6858000" cy="1187450"/>
          </a:xfrm>
          <a:prstGeom prst="rect">
            <a:avLst/>
          </a:prstGeom>
          <a:noFill/>
          <a:ln w="9525">
            <a:noFill/>
            <a:miter lim="800000"/>
            <a:headEnd/>
            <a:tailEnd/>
          </a:ln>
        </p:spPr>
        <p:txBody>
          <a:bodyPr>
            <a:spAutoFit/>
          </a:bodyPr>
          <a:lstStyle/>
          <a:p>
            <a:r>
              <a:rPr lang="en-US" sz="2400">
                <a:solidFill>
                  <a:schemeClr val="accent2"/>
                </a:solidFill>
              </a:rPr>
              <a:t>Sample:</a:t>
            </a:r>
            <a:r>
              <a:rPr lang="en-US" sz="2400"/>
              <a:t> part of a population which is actually observed and represents all the entities of the population</a:t>
            </a:r>
          </a:p>
        </p:txBody>
      </p:sp>
      <p:pic>
        <p:nvPicPr>
          <p:cNvPr id="16389" name="Picture 5" descr="subsetPopulation"/>
          <p:cNvPicPr>
            <a:picLocks noGrp="1" noChangeAspect="1" noChangeArrowheads="1"/>
          </p:cNvPicPr>
          <p:nvPr>
            <p:ph idx="1"/>
          </p:nvPr>
        </p:nvPicPr>
        <p:blipFill>
          <a:blip r:embed="rId4" cstate="print"/>
          <a:srcRect/>
          <a:stretch>
            <a:fillRect/>
          </a:stretch>
        </p:blipFill>
        <p:spPr>
          <a:xfrm>
            <a:off x="5181600" y="1524000"/>
            <a:ext cx="2460625" cy="2819400"/>
          </a:xfrm>
          <a:noFill/>
        </p:spPr>
      </p:pic>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47700" y="1784350"/>
            <a:ext cx="7775575" cy="1187450"/>
          </a:xfrm>
          <a:prstGeom prst="rect">
            <a:avLst/>
          </a:prstGeom>
          <a:noFill/>
          <a:ln w="9525">
            <a:noFill/>
            <a:miter lim="800000"/>
            <a:headEnd/>
            <a:tailEnd/>
          </a:ln>
        </p:spPr>
        <p:txBody>
          <a:bodyPr anchor="ctr">
            <a:spAutoFit/>
          </a:bodyPr>
          <a:lstStyle/>
          <a:p>
            <a:r>
              <a:rPr lang="en-US" sz="2400" b="1"/>
              <a:t>Replication</a:t>
            </a:r>
            <a:r>
              <a:rPr lang="en-US" sz="2400"/>
              <a:t> is the repetition of an </a:t>
            </a:r>
            <a:r>
              <a:rPr lang="en-US" sz="2400">
                <a:hlinkClick r:id="rId3" tooltip="Experiment"/>
              </a:rPr>
              <a:t>experimental</a:t>
            </a:r>
            <a:r>
              <a:rPr lang="en-US" sz="2400"/>
              <a:t> condition so that the variability associated with the phenomenon can be estimated </a:t>
            </a:r>
          </a:p>
        </p:txBody>
      </p:sp>
      <p:sp>
        <p:nvSpPr>
          <p:cNvPr id="17411" name="Text Box 5"/>
          <p:cNvSpPr txBox="1">
            <a:spLocks noChangeArrowheads="1"/>
          </p:cNvSpPr>
          <p:nvPr/>
        </p:nvSpPr>
        <p:spPr bwMode="auto">
          <a:xfrm>
            <a:off x="687388" y="3536950"/>
            <a:ext cx="7696200" cy="1200329"/>
          </a:xfrm>
          <a:prstGeom prst="rect">
            <a:avLst/>
          </a:prstGeom>
          <a:noFill/>
          <a:ln w="9525">
            <a:noFill/>
            <a:miter lim="800000"/>
            <a:headEnd/>
            <a:tailEnd/>
          </a:ln>
        </p:spPr>
        <p:txBody>
          <a:bodyPr>
            <a:spAutoFit/>
          </a:bodyPr>
          <a:lstStyle/>
          <a:p>
            <a:r>
              <a:rPr lang="en-US" sz="2400" dirty="0"/>
              <a:t>Replication is not the same as repeated </a:t>
            </a:r>
            <a:r>
              <a:rPr lang="en-US" sz="2400" dirty="0" smtClean="0">
                <a:hlinkClick r:id="rId4" tooltip="Measurement"/>
              </a:rPr>
              <a:t>measurements</a:t>
            </a:r>
            <a:r>
              <a:rPr lang="en-US" sz="2400" dirty="0" smtClean="0"/>
              <a:t> (technical) </a:t>
            </a:r>
            <a:r>
              <a:rPr lang="en-US" sz="2400" dirty="0"/>
              <a:t>of the same item: they are dealt </a:t>
            </a:r>
            <a:r>
              <a:rPr lang="en-US" sz="2400" dirty="0" smtClean="0"/>
              <a:t>differently </a:t>
            </a:r>
            <a:r>
              <a:rPr lang="en-US" sz="2400" dirty="0"/>
              <a:t>in statistical </a:t>
            </a:r>
            <a:r>
              <a:rPr lang="en-US" sz="2400" dirty="0">
                <a:hlinkClick r:id="rId5" tooltip="Experimental design"/>
              </a:rPr>
              <a:t>experimental design</a:t>
            </a:r>
            <a:r>
              <a:rPr lang="en-US" sz="2400" dirty="0"/>
              <a:t> and </a:t>
            </a:r>
            <a:r>
              <a:rPr lang="en-US" sz="2400" dirty="0">
                <a:hlinkClick r:id="rId6" tooltip="Data analysis"/>
              </a:rPr>
              <a:t>data analysis</a:t>
            </a:r>
            <a:r>
              <a:rPr lang="en-US" sz="2400" dirty="0"/>
              <a:t>.</a:t>
            </a:r>
          </a:p>
        </p:txBody>
      </p:sp>
      <p:sp>
        <p:nvSpPr>
          <p:cNvPr id="17412" name="Rectangle 6"/>
          <p:cNvSpPr>
            <a:spLocks noChangeArrowheads="1"/>
          </p:cNvSpPr>
          <p:nvPr/>
        </p:nvSpPr>
        <p:spPr bwMode="auto">
          <a:xfrm>
            <a:off x="5624513" y="6583363"/>
            <a:ext cx="3519487" cy="274637"/>
          </a:xfrm>
          <a:prstGeom prst="rect">
            <a:avLst/>
          </a:prstGeom>
          <a:noFill/>
          <a:ln w="9525">
            <a:noFill/>
            <a:miter lim="800000"/>
            <a:headEnd/>
            <a:tailEnd/>
          </a:ln>
        </p:spPr>
        <p:txBody>
          <a:bodyPr wrap="none">
            <a:spAutoFit/>
          </a:bodyPr>
          <a:lstStyle/>
          <a:p>
            <a:r>
              <a:rPr lang="en-US" sz="1200"/>
              <a:t>http://en.wikipedia.org/wiki/Replication_(statistics)</a:t>
            </a:r>
          </a:p>
        </p:txBody>
      </p:sp>
      <p:sp>
        <p:nvSpPr>
          <p:cNvPr id="17413" name="Text Box 7"/>
          <p:cNvSpPr txBox="1">
            <a:spLocks noChangeArrowheads="1"/>
          </p:cNvSpPr>
          <p:nvPr/>
        </p:nvSpPr>
        <p:spPr bwMode="auto">
          <a:xfrm>
            <a:off x="1612883" y="533400"/>
            <a:ext cx="5549917" cy="769441"/>
          </a:xfrm>
          <a:prstGeom prst="rect">
            <a:avLst/>
          </a:prstGeom>
          <a:noFill/>
          <a:ln w="9525">
            <a:noFill/>
            <a:miter lim="800000"/>
            <a:headEnd/>
            <a:tailEnd/>
          </a:ln>
        </p:spPr>
        <p:txBody>
          <a:bodyPr wrap="none">
            <a:spAutoFit/>
          </a:bodyPr>
          <a:lstStyle/>
          <a:p>
            <a:r>
              <a:rPr lang="en-US" sz="4400" dirty="0" smtClean="0"/>
              <a:t>Biological Replication</a:t>
            </a:r>
            <a:endParaRPr lang="en-US" sz="4400" dirty="0"/>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24</a:t>
            </a:fld>
            <a:endParaRPr lang="en-US"/>
          </a:p>
        </p:txBody>
      </p:sp>
      <p:sp>
        <p:nvSpPr>
          <p:cNvPr id="3" name="TextBox 2"/>
          <p:cNvSpPr txBox="1"/>
          <p:nvPr/>
        </p:nvSpPr>
        <p:spPr>
          <a:xfrm>
            <a:off x="3281608" y="5185490"/>
            <a:ext cx="2212465" cy="584775"/>
          </a:xfrm>
          <a:prstGeom prst="rect">
            <a:avLst/>
          </a:prstGeom>
          <a:noFill/>
        </p:spPr>
        <p:txBody>
          <a:bodyPr wrap="none" rtlCol="0">
            <a:spAutoFit/>
          </a:bodyPr>
          <a:lstStyle/>
          <a:p>
            <a:r>
              <a:rPr lang="en-US" sz="3200" dirty="0" smtClean="0"/>
              <a:t>Examples?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457200" y="273406"/>
            <a:ext cx="8458200" cy="6660794"/>
          </a:xfrm>
          <a:prstGeom prst="rect">
            <a:avLst/>
          </a:prstGeom>
          <a:noFill/>
          <a:ln w="9525">
            <a:noFill/>
            <a:miter lim="800000"/>
            <a:headEnd/>
            <a:tailEnd/>
          </a:ln>
        </p:spPr>
        <p:txBody>
          <a:bodyPr lIns="38088" tIns="6348" rIns="38088" bIns="6348" anchor="ctr">
            <a:spAutoFit/>
          </a:bodyPr>
          <a:lstStyle/>
          <a:p>
            <a:pPr algn="ctr"/>
            <a:r>
              <a:rPr lang="en-US" sz="3600" dirty="0"/>
              <a:t>Example</a:t>
            </a:r>
          </a:p>
          <a:p>
            <a:pPr algn="ctr"/>
            <a:endParaRPr lang="en-US" sz="2200" b="1" dirty="0"/>
          </a:p>
          <a:p>
            <a:r>
              <a:rPr lang="en-US" sz="2400" dirty="0"/>
              <a:t>Let’s consider </a:t>
            </a:r>
            <a:r>
              <a:rPr lang="en-US" sz="2400" dirty="0" smtClean="0"/>
              <a:t>your samples. Measurements </a:t>
            </a:r>
            <a:r>
              <a:rPr lang="en-US" sz="2400" dirty="0"/>
              <a:t>are </a:t>
            </a:r>
            <a:r>
              <a:rPr lang="en-US" sz="2400" dirty="0" smtClean="0"/>
              <a:t>conducted for each sample.</a:t>
            </a:r>
            <a:r>
              <a:rPr lang="en-US" sz="2200" dirty="0" smtClean="0"/>
              <a:t> </a:t>
            </a:r>
            <a:endParaRPr lang="en-US" sz="2200" dirty="0"/>
          </a:p>
          <a:p>
            <a:endParaRPr lang="en-US" sz="2200" dirty="0"/>
          </a:p>
          <a:p>
            <a:pPr>
              <a:buFontTx/>
              <a:buChar char="•"/>
            </a:pPr>
            <a:r>
              <a:rPr lang="en-US" sz="2200" dirty="0"/>
              <a:t> One </a:t>
            </a:r>
            <a:r>
              <a:rPr lang="en-US" sz="2200" dirty="0" smtClean="0"/>
              <a:t>sample </a:t>
            </a:r>
            <a:r>
              <a:rPr lang="en-US" sz="2200" dirty="0"/>
              <a:t>is measured repeatedly to obtain ten test results. Only one </a:t>
            </a:r>
            <a:r>
              <a:rPr lang="en-US" sz="2200" dirty="0" smtClean="0"/>
              <a:t>sample </a:t>
            </a:r>
            <a:r>
              <a:rPr lang="en-US" sz="2200" dirty="0"/>
              <a:t>was measured so there is no replication. The repeated measurements help identify </a:t>
            </a:r>
            <a:r>
              <a:rPr lang="en-US" sz="2200" dirty="0">
                <a:hlinkClick r:id="rId3" tooltip="Observational error"/>
              </a:rPr>
              <a:t>observational error</a:t>
            </a:r>
            <a:r>
              <a:rPr lang="en-US" sz="2200" dirty="0"/>
              <a:t>. </a:t>
            </a:r>
          </a:p>
          <a:p>
            <a:pPr>
              <a:buFontTx/>
              <a:buChar char="•"/>
            </a:pPr>
            <a:endParaRPr lang="en-US" sz="2200" dirty="0"/>
          </a:p>
          <a:p>
            <a:pPr>
              <a:buFontTx/>
              <a:buChar char="•"/>
            </a:pPr>
            <a:r>
              <a:rPr lang="en-US" sz="2200" dirty="0"/>
              <a:t> Ten </a:t>
            </a:r>
            <a:r>
              <a:rPr lang="en-US" sz="2200" dirty="0" smtClean="0"/>
              <a:t>samples </a:t>
            </a:r>
            <a:r>
              <a:rPr lang="en-US" sz="2200" dirty="0"/>
              <a:t>might be taken from one </a:t>
            </a:r>
            <a:r>
              <a:rPr lang="en-US" sz="2200" dirty="0" smtClean="0"/>
              <a:t>replicate and </a:t>
            </a:r>
            <a:r>
              <a:rPr lang="en-US" sz="2200" dirty="0"/>
              <a:t>each measured once. This is a technical replication because the ten samples are not random and not representative of all the possible experiments. </a:t>
            </a:r>
          </a:p>
          <a:p>
            <a:pPr>
              <a:buFontTx/>
              <a:buChar char="•"/>
            </a:pPr>
            <a:endParaRPr lang="en-US" sz="2200" dirty="0"/>
          </a:p>
          <a:p>
            <a:pPr>
              <a:buFontTx/>
              <a:buChar char="•"/>
            </a:pPr>
            <a:r>
              <a:rPr lang="en-US" sz="2200" dirty="0"/>
              <a:t> Five </a:t>
            </a:r>
            <a:r>
              <a:rPr lang="en-US" sz="2200" dirty="0" smtClean="0"/>
              <a:t>samples </a:t>
            </a:r>
            <a:r>
              <a:rPr lang="en-US" sz="2200" dirty="0"/>
              <a:t>are taken from different </a:t>
            </a:r>
            <a:r>
              <a:rPr lang="en-US" sz="2200" dirty="0" smtClean="0"/>
              <a:t>biological replicates. </a:t>
            </a:r>
            <a:r>
              <a:rPr lang="en-US" sz="2200" dirty="0"/>
              <a:t>These are processed in a batch and measured twice each. This includes </a:t>
            </a:r>
            <a:r>
              <a:rPr lang="en-US" sz="2200" dirty="0" smtClean="0"/>
              <a:t>technical and biological </a:t>
            </a:r>
            <a:r>
              <a:rPr lang="en-US" sz="2200" dirty="0"/>
              <a:t>replication </a:t>
            </a:r>
            <a:r>
              <a:rPr lang="en-US" sz="2200" dirty="0" smtClean="0"/>
              <a:t>of the </a:t>
            </a:r>
            <a:r>
              <a:rPr lang="en-US" sz="2200" dirty="0"/>
              <a:t>samples. </a:t>
            </a:r>
          </a:p>
          <a:p>
            <a:pPr>
              <a:buFontTx/>
              <a:buChar char="•"/>
            </a:pPr>
            <a:endParaRPr lang="en-US" sz="2200" dirty="0"/>
          </a:p>
          <a:p>
            <a:endParaRPr lang="en-US" dirty="0"/>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mouse2"/>
          <p:cNvPicPr>
            <a:picLocks noChangeAspect="1" noChangeArrowheads="1"/>
          </p:cNvPicPr>
          <p:nvPr/>
        </p:nvPicPr>
        <p:blipFill>
          <a:blip r:embed="rId3" cstate="print"/>
          <a:srcRect/>
          <a:stretch>
            <a:fillRect/>
          </a:stretch>
        </p:blipFill>
        <p:spPr bwMode="auto">
          <a:xfrm>
            <a:off x="1524000" y="2057400"/>
            <a:ext cx="936625" cy="792163"/>
          </a:xfrm>
          <a:prstGeom prst="rect">
            <a:avLst/>
          </a:prstGeom>
          <a:noFill/>
          <a:ln w="9525">
            <a:noFill/>
            <a:miter lim="800000"/>
            <a:headEnd/>
            <a:tailEnd/>
          </a:ln>
        </p:spPr>
      </p:pic>
      <p:sp>
        <p:nvSpPr>
          <p:cNvPr id="19459" name="Rectangle 2"/>
          <p:cNvSpPr>
            <a:spLocks noGrp="1" noChangeArrowheads="1"/>
          </p:cNvSpPr>
          <p:nvPr>
            <p:ph type="title" sz="quarter"/>
          </p:nvPr>
        </p:nvSpPr>
        <p:spPr/>
        <p:txBody>
          <a:bodyPr/>
          <a:lstStyle/>
          <a:p>
            <a:pPr eaLnBrk="1" hangingPunct="1"/>
            <a:r>
              <a:rPr lang="en-US" sz="4000" smtClean="0"/>
              <a:t>Example: technical &amp; biological replicates</a:t>
            </a:r>
          </a:p>
        </p:txBody>
      </p:sp>
      <p:pic>
        <p:nvPicPr>
          <p:cNvPr id="19460" name="Picture 52" descr="See full size image">
            <a:hlinkClick r:id="rId4"/>
          </p:cNvPr>
          <p:cNvPicPr>
            <a:picLocks noGrp="1" noChangeAspect="1" noChangeArrowheads="1"/>
          </p:cNvPicPr>
          <p:nvPr>
            <p:ph sz="quarter" idx="1"/>
          </p:nvPr>
        </p:nvPicPr>
        <p:blipFill>
          <a:blip r:embed="rId5" cstate="print"/>
          <a:srcRect/>
          <a:stretch>
            <a:fillRect/>
          </a:stretch>
        </p:blipFill>
        <p:spPr>
          <a:xfrm>
            <a:off x="1600200" y="2971800"/>
            <a:ext cx="604838" cy="398463"/>
          </a:xfrm>
        </p:spPr>
      </p:pic>
      <p:pic>
        <p:nvPicPr>
          <p:cNvPr id="19461" name="Picture 60" descr="See full size image">
            <a:hlinkClick r:id="rId4"/>
          </p:cNvPr>
          <p:cNvPicPr>
            <a:picLocks noGrp="1" noChangeAspect="1" noChangeArrowheads="1"/>
          </p:cNvPicPr>
          <p:nvPr>
            <p:ph sz="quarter" idx="2"/>
          </p:nvPr>
        </p:nvPicPr>
        <p:blipFill>
          <a:blip r:embed="rId5" cstate="print"/>
          <a:srcRect/>
          <a:stretch>
            <a:fillRect/>
          </a:stretch>
        </p:blipFill>
        <p:spPr>
          <a:xfrm>
            <a:off x="5262563" y="2971800"/>
            <a:ext cx="604837" cy="398463"/>
          </a:xfrm>
        </p:spPr>
      </p:pic>
      <p:pic>
        <p:nvPicPr>
          <p:cNvPr id="19462" name="Picture 62" descr="See full size image">
            <a:hlinkClick r:id="rId4"/>
          </p:cNvPr>
          <p:cNvPicPr>
            <a:picLocks noGrp="1" noChangeAspect="1" noChangeArrowheads="1"/>
          </p:cNvPicPr>
          <p:nvPr>
            <p:ph sz="quarter" idx="3"/>
          </p:nvPr>
        </p:nvPicPr>
        <p:blipFill>
          <a:blip r:embed="rId5" cstate="print"/>
          <a:srcRect/>
          <a:stretch>
            <a:fillRect/>
          </a:stretch>
        </p:blipFill>
        <p:spPr>
          <a:xfrm>
            <a:off x="3048000" y="2971800"/>
            <a:ext cx="604838" cy="398463"/>
          </a:xfrm>
        </p:spPr>
      </p:pic>
      <p:pic>
        <p:nvPicPr>
          <p:cNvPr id="19463" name="Picture 10" descr="mouse"/>
          <p:cNvPicPr>
            <a:picLocks noChangeAspect="1" noChangeArrowheads="1"/>
          </p:cNvPicPr>
          <p:nvPr/>
        </p:nvPicPr>
        <p:blipFill>
          <a:blip r:embed="rId6" cstate="print"/>
          <a:srcRect/>
          <a:stretch>
            <a:fillRect/>
          </a:stretch>
        </p:blipFill>
        <p:spPr bwMode="auto">
          <a:xfrm>
            <a:off x="2736850" y="2133600"/>
            <a:ext cx="920750" cy="784225"/>
          </a:xfrm>
          <a:prstGeom prst="rect">
            <a:avLst/>
          </a:prstGeom>
          <a:noFill/>
          <a:ln w="9525">
            <a:noFill/>
            <a:miter lim="800000"/>
            <a:headEnd/>
            <a:tailEnd/>
          </a:ln>
        </p:spPr>
      </p:pic>
      <p:grpSp>
        <p:nvGrpSpPr>
          <p:cNvPr id="19464" name="Group 46"/>
          <p:cNvGrpSpPr>
            <a:grpSpLocks/>
          </p:cNvGrpSpPr>
          <p:nvPr/>
        </p:nvGrpSpPr>
        <p:grpSpPr bwMode="auto">
          <a:xfrm>
            <a:off x="1905000" y="3733800"/>
            <a:ext cx="304800" cy="762000"/>
            <a:chOff x="726" y="1933"/>
            <a:chExt cx="192" cy="480"/>
          </a:xfrm>
        </p:grpSpPr>
        <p:sp>
          <p:nvSpPr>
            <p:cNvPr id="19512" name="Freeform 16"/>
            <p:cNvSpPr>
              <a:spLocks/>
            </p:cNvSpPr>
            <p:nvPr/>
          </p:nvSpPr>
          <p:spPr bwMode="auto">
            <a:xfrm>
              <a:off x="72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19513" name="Freeform 17"/>
            <p:cNvSpPr>
              <a:spLocks/>
            </p:cNvSpPr>
            <p:nvPr/>
          </p:nvSpPr>
          <p:spPr bwMode="auto">
            <a:xfrm>
              <a:off x="76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19465" name="Group 25"/>
          <p:cNvGrpSpPr>
            <a:grpSpLocks/>
          </p:cNvGrpSpPr>
          <p:nvPr/>
        </p:nvGrpSpPr>
        <p:grpSpPr bwMode="auto">
          <a:xfrm>
            <a:off x="5410200" y="3733800"/>
            <a:ext cx="304800" cy="762000"/>
            <a:chOff x="1746" y="1933"/>
            <a:chExt cx="192" cy="480"/>
          </a:xfrm>
        </p:grpSpPr>
        <p:sp>
          <p:nvSpPr>
            <p:cNvPr id="19510" name="Freeform 26"/>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19511" name="Freeform 27"/>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19466" name="Group 29"/>
          <p:cNvGrpSpPr>
            <a:grpSpLocks/>
          </p:cNvGrpSpPr>
          <p:nvPr/>
        </p:nvGrpSpPr>
        <p:grpSpPr bwMode="auto">
          <a:xfrm>
            <a:off x="6858000" y="3733800"/>
            <a:ext cx="304800" cy="762000"/>
            <a:chOff x="2118" y="1933"/>
            <a:chExt cx="192" cy="480"/>
          </a:xfrm>
        </p:grpSpPr>
        <p:sp>
          <p:nvSpPr>
            <p:cNvPr id="19508" name="Freeform 30"/>
            <p:cNvSpPr>
              <a:spLocks/>
            </p:cNvSpPr>
            <p:nvPr/>
          </p:nvSpPr>
          <p:spPr bwMode="auto">
            <a:xfrm>
              <a:off x="2118"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19509" name="Freeform 31"/>
            <p:cNvSpPr>
              <a:spLocks/>
            </p:cNvSpPr>
            <p:nvPr/>
          </p:nvSpPr>
          <p:spPr bwMode="auto">
            <a:xfrm>
              <a:off x="2150"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FF3300"/>
            </a:solidFill>
            <a:ln w="9525">
              <a:solidFill>
                <a:schemeClr val="tx1"/>
              </a:solidFill>
              <a:round/>
              <a:headEnd/>
              <a:tailEnd/>
            </a:ln>
          </p:spPr>
          <p:txBody>
            <a:bodyPr/>
            <a:lstStyle/>
            <a:p>
              <a:endParaRPr lang="he-IL"/>
            </a:p>
          </p:txBody>
        </p:sp>
      </p:grpSp>
      <p:pic>
        <p:nvPicPr>
          <p:cNvPr id="19467" name="Picture 39" descr="mouse"/>
          <p:cNvPicPr>
            <a:picLocks noChangeAspect="1" noChangeArrowheads="1"/>
          </p:cNvPicPr>
          <p:nvPr/>
        </p:nvPicPr>
        <p:blipFill>
          <a:blip r:embed="rId6" cstate="print"/>
          <a:srcRect/>
          <a:stretch>
            <a:fillRect/>
          </a:stretch>
        </p:blipFill>
        <p:spPr bwMode="auto">
          <a:xfrm>
            <a:off x="6400800" y="2057400"/>
            <a:ext cx="920750" cy="784225"/>
          </a:xfrm>
          <a:prstGeom prst="rect">
            <a:avLst/>
          </a:prstGeom>
          <a:noFill/>
          <a:ln w="9525">
            <a:noFill/>
            <a:miter lim="800000"/>
            <a:headEnd/>
            <a:tailEnd/>
          </a:ln>
        </p:spPr>
      </p:pic>
      <p:pic>
        <p:nvPicPr>
          <p:cNvPr id="19468" name="Picture 40" descr="mouse2"/>
          <p:cNvPicPr>
            <a:picLocks noChangeAspect="1" noChangeArrowheads="1"/>
          </p:cNvPicPr>
          <p:nvPr/>
        </p:nvPicPr>
        <p:blipFill>
          <a:blip r:embed="rId3" cstate="print"/>
          <a:srcRect/>
          <a:stretch>
            <a:fillRect/>
          </a:stretch>
        </p:blipFill>
        <p:spPr bwMode="auto">
          <a:xfrm>
            <a:off x="5181600" y="2043113"/>
            <a:ext cx="936625" cy="792162"/>
          </a:xfrm>
          <a:prstGeom prst="rect">
            <a:avLst/>
          </a:prstGeom>
          <a:noFill/>
          <a:ln w="9525">
            <a:noFill/>
            <a:miter lim="800000"/>
            <a:headEnd/>
            <a:tailEnd/>
          </a:ln>
        </p:spPr>
      </p:pic>
      <p:sp>
        <p:nvSpPr>
          <p:cNvPr id="19469" name="Text Box 41"/>
          <p:cNvSpPr txBox="1">
            <a:spLocks noChangeArrowheads="1"/>
          </p:cNvSpPr>
          <p:nvPr/>
        </p:nvSpPr>
        <p:spPr bwMode="auto">
          <a:xfrm>
            <a:off x="152400" y="1676400"/>
            <a:ext cx="1149350" cy="366713"/>
          </a:xfrm>
          <a:prstGeom prst="rect">
            <a:avLst/>
          </a:prstGeom>
          <a:noFill/>
          <a:ln w="9525">
            <a:noFill/>
            <a:miter lim="800000"/>
            <a:headEnd/>
            <a:tailEnd/>
          </a:ln>
        </p:spPr>
        <p:txBody>
          <a:bodyPr wrap="none">
            <a:spAutoFit/>
          </a:bodyPr>
          <a:lstStyle/>
          <a:p>
            <a:r>
              <a:rPr lang="en-US"/>
              <a:t>Individual</a:t>
            </a:r>
          </a:p>
        </p:txBody>
      </p:sp>
      <p:sp>
        <p:nvSpPr>
          <p:cNvPr id="19470" name="Text Box 42"/>
          <p:cNvSpPr txBox="1">
            <a:spLocks noChangeArrowheads="1"/>
          </p:cNvSpPr>
          <p:nvPr/>
        </p:nvSpPr>
        <p:spPr bwMode="auto">
          <a:xfrm>
            <a:off x="1676400" y="1714500"/>
            <a:ext cx="311150" cy="366713"/>
          </a:xfrm>
          <a:prstGeom prst="rect">
            <a:avLst/>
          </a:prstGeom>
          <a:noFill/>
          <a:ln w="9525">
            <a:noFill/>
            <a:miter lim="800000"/>
            <a:headEnd/>
            <a:tailEnd/>
          </a:ln>
        </p:spPr>
        <p:txBody>
          <a:bodyPr wrap="none">
            <a:spAutoFit/>
          </a:bodyPr>
          <a:lstStyle/>
          <a:p>
            <a:r>
              <a:rPr lang="en-US"/>
              <a:t>1</a:t>
            </a:r>
          </a:p>
        </p:txBody>
      </p:sp>
      <p:sp>
        <p:nvSpPr>
          <p:cNvPr id="19471" name="Text Box 43"/>
          <p:cNvSpPr txBox="1">
            <a:spLocks noChangeArrowheads="1"/>
          </p:cNvSpPr>
          <p:nvPr/>
        </p:nvSpPr>
        <p:spPr bwMode="auto">
          <a:xfrm>
            <a:off x="3200400" y="1714500"/>
            <a:ext cx="311150" cy="366713"/>
          </a:xfrm>
          <a:prstGeom prst="rect">
            <a:avLst/>
          </a:prstGeom>
          <a:noFill/>
          <a:ln w="9525">
            <a:noFill/>
            <a:miter lim="800000"/>
            <a:headEnd/>
            <a:tailEnd/>
          </a:ln>
        </p:spPr>
        <p:txBody>
          <a:bodyPr wrap="none">
            <a:spAutoFit/>
          </a:bodyPr>
          <a:lstStyle/>
          <a:p>
            <a:r>
              <a:rPr lang="en-US"/>
              <a:t>2</a:t>
            </a:r>
          </a:p>
        </p:txBody>
      </p:sp>
      <p:sp>
        <p:nvSpPr>
          <p:cNvPr id="19472" name="Text Box 44"/>
          <p:cNvSpPr txBox="1">
            <a:spLocks noChangeArrowheads="1"/>
          </p:cNvSpPr>
          <p:nvPr/>
        </p:nvSpPr>
        <p:spPr bwMode="auto">
          <a:xfrm>
            <a:off x="5410200" y="1714500"/>
            <a:ext cx="311150" cy="366713"/>
          </a:xfrm>
          <a:prstGeom prst="rect">
            <a:avLst/>
          </a:prstGeom>
          <a:noFill/>
          <a:ln w="9525">
            <a:noFill/>
            <a:miter lim="800000"/>
            <a:headEnd/>
            <a:tailEnd/>
          </a:ln>
        </p:spPr>
        <p:txBody>
          <a:bodyPr wrap="none">
            <a:spAutoFit/>
          </a:bodyPr>
          <a:lstStyle/>
          <a:p>
            <a:r>
              <a:rPr lang="en-US"/>
              <a:t>3</a:t>
            </a:r>
          </a:p>
        </p:txBody>
      </p:sp>
      <p:sp>
        <p:nvSpPr>
          <p:cNvPr id="19473" name="Text Box 45"/>
          <p:cNvSpPr txBox="1">
            <a:spLocks noChangeArrowheads="1"/>
          </p:cNvSpPr>
          <p:nvPr/>
        </p:nvSpPr>
        <p:spPr bwMode="auto">
          <a:xfrm>
            <a:off x="6781800" y="1714500"/>
            <a:ext cx="311150" cy="366713"/>
          </a:xfrm>
          <a:prstGeom prst="rect">
            <a:avLst/>
          </a:prstGeom>
          <a:noFill/>
          <a:ln w="9525">
            <a:noFill/>
            <a:miter lim="800000"/>
            <a:headEnd/>
            <a:tailEnd/>
          </a:ln>
        </p:spPr>
        <p:txBody>
          <a:bodyPr wrap="none">
            <a:spAutoFit/>
          </a:bodyPr>
          <a:lstStyle/>
          <a:p>
            <a:r>
              <a:rPr lang="en-US"/>
              <a:t>4</a:t>
            </a:r>
          </a:p>
        </p:txBody>
      </p:sp>
      <p:sp>
        <p:nvSpPr>
          <p:cNvPr id="19474" name="Text Box 47"/>
          <p:cNvSpPr txBox="1">
            <a:spLocks noChangeArrowheads="1"/>
          </p:cNvSpPr>
          <p:nvPr/>
        </p:nvSpPr>
        <p:spPr bwMode="auto">
          <a:xfrm>
            <a:off x="381000" y="3810000"/>
            <a:ext cx="666750" cy="366713"/>
          </a:xfrm>
          <a:prstGeom prst="rect">
            <a:avLst/>
          </a:prstGeom>
          <a:noFill/>
          <a:ln w="9525">
            <a:noFill/>
            <a:miter lim="800000"/>
            <a:headEnd/>
            <a:tailEnd/>
          </a:ln>
        </p:spPr>
        <p:txBody>
          <a:bodyPr wrap="none">
            <a:spAutoFit/>
          </a:bodyPr>
          <a:lstStyle/>
          <a:p>
            <a:r>
              <a:rPr lang="en-US"/>
              <a:t>RNA</a:t>
            </a:r>
          </a:p>
        </p:txBody>
      </p:sp>
      <p:grpSp>
        <p:nvGrpSpPr>
          <p:cNvPr id="19475" name="Group 48"/>
          <p:cNvGrpSpPr>
            <a:grpSpLocks/>
          </p:cNvGrpSpPr>
          <p:nvPr/>
        </p:nvGrpSpPr>
        <p:grpSpPr bwMode="auto">
          <a:xfrm>
            <a:off x="3124200" y="3733800"/>
            <a:ext cx="304800" cy="762000"/>
            <a:chOff x="2118" y="1933"/>
            <a:chExt cx="192" cy="480"/>
          </a:xfrm>
        </p:grpSpPr>
        <p:sp>
          <p:nvSpPr>
            <p:cNvPr id="19506" name="Freeform 49"/>
            <p:cNvSpPr>
              <a:spLocks/>
            </p:cNvSpPr>
            <p:nvPr/>
          </p:nvSpPr>
          <p:spPr bwMode="auto">
            <a:xfrm>
              <a:off x="2118"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19507" name="Freeform 50"/>
            <p:cNvSpPr>
              <a:spLocks/>
            </p:cNvSpPr>
            <p:nvPr/>
          </p:nvSpPr>
          <p:spPr bwMode="auto">
            <a:xfrm>
              <a:off x="2150"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FF3300"/>
            </a:solidFill>
            <a:ln w="9525">
              <a:solidFill>
                <a:schemeClr val="tx1"/>
              </a:solidFill>
              <a:round/>
              <a:headEnd/>
              <a:tailEnd/>
            </a:ln>
          </p:spPr>
          <p:txBody>
            <a:bodyPr/>
            <a:lstStyle/>
            <a:p>
              <a:endParaRPr lang="he-IL"/>
            </a:p>
          </p:txBody>
        </p:sp>
      </p:grpSp>
      <p:pic>
        <p:nvPicPr>
          <p:cNvPr id="19476" name="Picture 64" descr="See full size image">
            <a:hlinkClick r:id="rId4"/>
          </p:cNvPr>
          <p:cNvPicPr>
            <a:picLocks noGrp="1" noChangeAspect="1" noChangeArrowheads="1"/>
          </p:cNvPicPr>
          <p:nvPr>
            <p:ph sz="quarter" idx="4"/>
          </p:nvPr>
        </p:nvPicPr>
        <p:blipFill>
          <a:blip r:embed="rId5" cstate="print"/>
          <a:srcRect/>
          <a:stretch>
            <a:fillRect/>
          </a:stretch>
        </p:blipFill>
        <p:spPr>
          <a:xfrm>
            <a:off x="6705600" y="2971800"/>
            <a:ext cx="604838" cy="398463"/>
          </a:xfrm>
        </p:spPr>
      </p:pic>
      <p:sp>
        <p:nvSpPr>
          <p:cNvPr id="19477" name="Text Box 66"/>
          <p:cNvSpPr txBox="1">
            <a:spLocks noChangeArrowheads="1"/>
          </p:cNvSpPr>
          <p:nvPr/>
        </p:nvSpPr>
        <p:spPr bwMode="auto">
          <a:xfrm>
            <a:off x="209550" y="2971800"/>
            <a:ext cx="857250" cy="366713"/>
          </a:xfrm>
          <a:prstGeom prst="rect">
            <a:avLst/>
          </a:prstGeom>
          <a:noFill/>
          <a:ln w="9525">
            <a:noFill/>
            <a:miter lim="800000"/>
            <a:headEnd/>
            <a:tailEnd/>
          </a:ln>
        </p:spPr>
        <p:txBody>
          <a:bodyPr wrap="none">
            <a:spAutoFit/>
          </a:bodyPr>
          <a:lstStyle/>
          <a:p>
            <a:r>
              <a:rPr lang="en-US"/>
              <a:t>Tissue</a:t>
            </a:r>
          </a:p>
        </p:txBody>
      </p:sp>
      <p:grpSp>
        <p:nvGrpSpPr>
          <p:cNvPr id="19478" name="Group 67"/>
          <p:cNvGrpSpPr>
            <a:grpSpLocks/>
          </p:cNvGrpSpPr>
          <p:nvPr/>
        </p:nvGrpSpPr>
        <p:grpSpPr bwMode="auto">
          <a:xfrm>
            <a:off x="1600200" y="3733800"/>
            <a:ext cx="304800" cy="762000"/>
            <a:chOff x="726" y="1933"/>
            <a:chExt cx="192" cy="480"/>
          </a:xfrm>
        </p:grpSpPr>
        <p:sp>
          <p:nvSpPr>
            <p:cNvPr id="19504" name="Freeform 68"/>
            <p:cNvSpPr>
              <a:spLocks/>
            </p:cNvSpPr>
            <p:nvPr/>
          </p:nvSpPr>
          <p:spPr bwMode="auto">
            <a:xfrm>
              <a:off x="72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19505" name="Freeform 69"/>
            <p:cNvSpPr>
              <a:spLocks/>
            </p:cNvSpPr>
            <p:nvPr/>
          </p:nvSpPr>
          <p:spPr bwMode="auto">
            <a:xfrm>
              <a:off x="76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sp>
        <p:nvSpPr>
          <p:cNvPr id="19479" name="Line 70"/>
          <p:cNvSpPr>
            <a:spLocks noChangeShapeType="1"/>
          </p:cNvSpPr>
          <p:nvPr/>
        </p:nvSpPr>
        <p:spPr bwMode="auto">
          <a:xfrm>
            <a:off x="1752600" y="3429000"/>
            <a:ext cx="0" cy="304800"/>
          </a:xfrm>
          <a:prstGeom prst="line">
            <a:avLst/>
          </a:prstGeom>
          <a:noFill/>
          <a:ln w="9525">
            <a:solidFill>
              <a:schemeClr val="tx1"/>
            </a:solidFill>
            <a:round/>
            <a:headEnd/>
            <a:tailEnd type="triangle" w="med" len="med"/>
          </a:ln>
        </p:spPr>
        <p:txBody>
          <a:bodyPr/>
          <a:lstStyle/>
          <a:p>
            <a:endParaRPr lang="en-US"/>
          </a:p>
        </p:txBody>
      </p:sp>
      <p:sp>
        <p:nvSpPr>
          <p:cNvPr id="19480" name="Line 71"/>
          <p:cNvSpPr>
            <a:spLocks noChangeShapeType="1"/>
          </p:cNvSpPr>
          <p:nvPr/>
        </p:nvSpPr>
        <p:spPr bwMode="auto">
          <a:xfrm>
            <a:off x="1905000" y="3352800"/>
            <a:ext cx="152400" cy="381000"/>
          </a:xfrm>
          <a:prstGeom prst="line">
            <a:avLst/>
          </a:prstGeom>
          <a:noFill/>
          <a:ln w="9525">
            <a:solidFill>
              <a:schemeClr val="tx1"/>
            </a:solidFill>
            <a:round/>
            <a:headEnd/>
            <a:tailEnd type="triangle" w="med" len="med"/>
          </a:ln>
        </p:spPr>
        <p:txBody>
          <a:bodyPr/>
          <a:lstStyle/>
          <a:p>
            <a:endParaRPr lang="en-US"/>
          </a:p>
        </p:txBody>
      </p:sp>
      <p:sp>
        <p:nvSpPr>
          <p:cNvPr id="19481" name="Line 72"/>
          <p:cNvSpPr>
            <a:spLocks noChangeShapeType="1"/>
          </p:cNvSpPr>
          <p:nvPr/>
        </p:nvSpPr>
        <p:spPr bwMode="auto">
          <a:xfrm>
            <a:off x="7010400" y="3429000"/>
            <a:ext cx="0" cy="304800"/>
          </a:xfrm>
          <a:prstGeom prst="line">
            <a:avLst/>
          </a:prstGeom>
          <a:noFill/>
          <a:ln w="9525">
            <a:solidFill>
              <a:schemeClr val="tx1"/>
            </a:solidFill>
            <a:round/>
            <a:headEnd/>
            <a:tailEnd type="triangle" w="med" len="med"/>
          </a:ln>
        </p:spPr>
        <p:txBody>
          <a:bodyPr/>
          <a:lstStyle/>
          <a:p>
            <a:endParaRPr lang="en-US"/>
          </a:p>
        </p:txBody>
      </p:sp>
      <p:sp>
        <p:nvSpPr>
          <p:cNvPr id="19482" name="Line 73"/>
          <p:cNvSpPr>
            <a:spLocks noChangeShapeType="1"/>
          </p:cNvSpPr>
          <p:nvPr/>
        </p:nvSpPr>
        <p:spPr bwMode="auto">
          <a:xfrm>
            <a:off x="5562600" y="3429000"/>
            <a:ext cx="0" cy="304800"/>
          </a:xfrm>
          <a:prstGeom prst="line">
            <a:avLst/>
          </a:prstGeom>
          <a:noFill/>
          <a:ln w="9525">
            <a:solidFill>
              <a:schemeClr val="tx1"/>
            </a:solidFill>
            <a:round/>
            <a:headEnd/>
            <a:tailEnd type="triangle" w="med" len="med"/>
          </a:ln>
        </p:spPr>
        <p:txBody>
          <a:bodyPr/>
          <a:lstStyle/>
          <a:p>
            <a:endParaRPr lang="en-US"/>
          </a:p>
        </p:txBody>
      </p:sp>
      <p:sp>
        <p:nvSpPr>
          <p:cNvPr id="19483" name="Line 74"/>
          <p:cNvSpPr>
            <a:spLocks noChangeShapeType="1"/>
          </p:cNvSpPr>
          <p:nvPr/>
        </p:nvSpPr>
        <p:spPr bwMode="auto">
          <a:xfrm>
            <a:off x="1752600" y="4572000"/>
            <a:ext cx="0" cy="304800"/>
          </a:xfrm>
          <a:prstGeom prst="line">
            <a:avLst/>
          </a:prstGeom>
          <a:noFill/>
          <a:ln w="9525">
            <a:solidFill>
              <a:schemeClr val="tx1"/>
            </a:solidFill>
            <a:round/>
            <a:headEnd/>
            <a:tailEnd type="triangle" w="med" len="med"/>
          </a:ln>
        </p:spPr>
        <p:txBody>
          <a:bodyPr/>
          <a:lstStyle/>
          <a:p>
            <a:endParaRPr lang="en-US"/>
          </a:p>
        </p:txBody>
      </p:sp>
      <p:pic>
        <p:nvPicPr>
          <p:cNvPr id="19484" name="Picture 76" descr="plate96">
            <a:hlinkClick r:id="rId7"/>
          </p:cNvPr>
          <p:cNvPicPr>
            <a:picLocks noChangeAspect="1" noChangeArrowheads="1"/>
          </p:cNvPicPr>
          <p:nvPr/>
        </p:nvPicPr>
        <p:blipFill>
          <a:blip r:embed="rId8" cstate="print"/>
          <a:srcRect/>
          <a:stretch>
            <a:fillRect/>
          </a:stretch>
        </p:blipFill>
        <p:spPr bwMode="auto">
          <a:xfrm>
            <a:off x="762000" y="4933950"/>
            <a:ext cx="549275" cy="781050"/>
          </a:xfrm>
          <a:prstGeom prst="rect">
            <a:avLst/>
          </a:prstGeom>
          <a:noFill/>
          <a:ln w="9525">
            <a:noFill/>
            <a:miter lim="800000"/>
            <a:headEnd/>
            <a:tailEnd/>
          </a:ln>
        </p:spPr>
      </p:pic>
      <p:pic>
        <p:nvPicPr>
          <p:cNvPr id="19485" name="Picture 77" descr="plate96">
            <a:hlinkClick r:id="rId7"/>
          </p:cNvPr>
          <p:cNvPicPr>
            <a:picLocks noChangeAspect="1" noChangeArrowheads="1"/>
          </p:cNvPicPr>
          <p:nvPr/>
        </p:nvPicPr>
        <p:blipFill>
          <a:blip r:embed="rId8" cstate="print"/>
          <a:srcRect/>
          <a:stretch>
            <a:fillRect/>
          </a:stretch>
        </p:blipFill>
        <p:spPr bwMode="auto">
          <a:xfrm>
            <a:off x="5318125" y="4933950"/>
            <a:ext cx="549275" cy="781050"/>
          </a:xfrm>
          <a:prstGeom prst="rect">
            <a:avLst/>
          </a:prstGeom>
          <a:noFill/>
          <a:ln w="9525">
            <a:noFill/>
            <a:miter lim="800000"/>
            <a:headEnd/>
            <a:tailEnd/>
          </a:ln>
        </p:spPr>
      </p:pic>
      <p:pic>
        <p:nvPicPr>
          <p:cNvPr id="19486" name="Picture 78" descr="plate96">
            <a:hlinkClick r:id="rId7"/>
          </p:cNvPr>
          <p:cNvPicPr>
            <a:picLocks noChangeAspect="1" noChangeArrowheads="1"/>
          </p:cNvPicPr>
          <p:nvPr/>
        </p:nvPicPr>
        <p:blipFill>
          <a:blip r:embed="rId8" cstate="print"/>
          <a:srcRect/>
          <a:stretch>
            <a:fillRect/>
          </a:stretch>
        </p:blipFill>
        <p:spPr bwMode="auto">
          <a:xfrm>
            <a:off x="1431925" y="4933950"/>
            <a:ext cx="549275" cy="781050"/>
          </a:xfrm>
          <a:prstGeom prst="rect">
            <a:avLst/>
          </a:prstGeom>
          <a:noFill/>
          <a:ln w="9525">
            <a:noFill/>
            <a:miter lim="800000"/>
            <a:headEnd/>
            <a:tailEnd/>
          </a:ln>
        </p:spPr>
      </p:pic>
      <p:pic>
        <p:nvPicPr>
          <p:cNvPr id="19487" name="Picture 79" descr="plate96">
            <a:hlinkClick r:id="rId7"/>
          </p:cNvPr>
          <p:cNvPicPr>
            <a:picLocks noChangeAspect="1" noChangeArrowheads="1"/>
          </p:cNvPicPr>
          <p:nvPr/>
        </p:nvPicPr>
        <p:blipFill>
          <a:blip r:embed="rId8" cstate="print"/>
          <a:srcRect/>
          <a:stretch>
            <a:fillRect/>
          </a:stretch>
        </p:blipFill>
        <p:spPr bwMode="auto">
          <a:xfrm>
            <a:off x="2117725" y="4933950"/>
            <a:ext cx="549275" cy="781050"/>
          </a:xfrm>
          <a:prstGeom prst="rect">
            <a:avLst/>
          </a:prstGeom>
          <a:noFill/>
          <a:ln w="9525">
            <a:noFill/>
            <a:miter lim="800000"/>
            <a:headEnd/>
            <a:tailEnd/>
          </a:ln>
        </p:spPr>
      </p:pic>
      <p:pic>
        <p:nvPicPr>
          <p:cNvPr id="19488" name="Picture 80" descr="plate96">
            <a:hlinkClick r:id="rId7"/>
          </p:cNvPr>
          <p:cNvPicPr>
            <a:picLocks noChangeAspect="1" noChangeArrowheads="1"/>
          </p:cNvPicPr>
          <p:nvPr/>
        </p:nvPicPr>
        <p:blipFill>
          <a:blip r:embed="rId8" cstate="print"/>
          <a:srcRect/>
          <a:stretch>
            <a:fillRect/>
          </a:stretch>
        </p:blipFill>
        <p:spPr bwMode="auto">
          <a:xfrm>
            <a:off x="2955925" y="4933950"/>
            <a:ext cx="549275" cy="781050"/>
          </a:xfrm>
          <a:prstGeom prst="rect">
            <a:avLst/>
          </a:prstGeom>
          <a:noFill/>
          <a:ln w="9525">
            <a:noFill/>
            <a:miter lim="800000"/>
            <a:headEnd/>
            <a:tailEnd/>
          </a:ln>
        </p:spPr>
      </p:pic>
      <p:pic>
        <p:nvPicPr>
          <p:cNvPr id="19489" name="Picture 81" descr="plate96">
            <a:hlinkClick r:id="rId7"/>
          </p:cNvPr>
          <p:cNvPicPr>
            <a:picLocks noChangeAspect="1" noChangeArrowheads="1"/>
          </p:cNvPicPr>
          <p:nvPr/>
        </p:nvPicPr>
        <p:blipFill>
          <a:blip r:embed="rId8" cstate="print"/>
          <a:srcRect/>
          <a:stretch>
            <a:fillRect/>
          </a:stretch>
        </p:blipFill>
        <p:spPr bwMode="auto">
          <a:xfrm>
            <a:off x="6765925" y="4933950"/>
            <a:ext cx="549275" cy="781050"/>
          </a:xfrm>
          <a:prstGeom prst="rect">
            <a:avLst/>
          </a:prstGeom>
          <a:noFill/>
          <a:ln w="9525">
            <a:noFill/>
            <a:miter lim="800000"/>
            <a:headEnd/>
            <a:tailEnd/>
          </a:ln>
        </p:spPr>
      </p:pic>
      <p:sp>
        <p:nvSpPr>
          <p:cNvPr id="19490" name="Line 82"/>
          <p:cNvSpPr>
            <a:spLocks noChangeShapeType="1"/>
          </p:cNvSpPr>
          <p:nvPr/>
        </p:nvSpPr>
        <p:spPr bwMode="auto">
          <a:xfrm flipH="1">
            <a:off x="1143000" y="4495800"/>
            <a:ext cx="533400" cy="381000"/>
          </a:xfrm>
          <a:prstGeom prst="line">
            <a:avLst/>
          </a:prstGeom>
          <a:noFill/>
          <a:ln w="9525">
            <a:solidFill>
              <a:schemeClr val="tx1"/>
            </a:solidFill>
            <a:round/>
            <a:headEnd/>
            <a:tailEnd type="triangle" w="med" len="med"/>
          </a:ln>
        </p:spPr>
        <p:txBody>
          <a:bodyPr/>
          <a:lstStyle/>
          <a:p>
            <a:endParaRPr lang="en-US"/>
          </a:p>
        </p:txBody>
      </p:sp>
      <p:sp>
        <p:nvSpPr>
          <p:cNvPr id="19491" name="Line 83"/>
          <p:cNvSpPr>
            <a:spLocks noChangeShapeType="1"/>
          </p:cNvSpPr>
          <p:nvPr/>
        </p:nvSpPr>
        <p:spPr bwMode="auto">
          <a:xfrm>
            <a:off x="2133600" y="4495800"/>
            <a:ext cx="304800" cy="381000"/>
          </a:xfrm>
          <a:prstGeom prst="line">
            <a:avLst/>
          </a:prstGeom>
          <a:noFill/>
          <a:ln w="9525">
            <a:solidFill>
              <a:schemeClr val="tx1"/>
            </a:solidFill>
            <a:round/>
            <a:headEnd/>
            <a:tailEnd type="triangle" w="med" len="med"/>
          </a:ln>
        </p:spPr>
        <p:txBody>
          <a:bodyPr/>
          <a:lstStyle/>
          <a:p>
            <a:endParaRPr lang="en-US"/>
          </a:p>
        </p:txBody>
      </p:sp>
      <p:sp>
        <p:nvSpPr>
          <p:cNvPr id="19492" name="Line 84"/>
          <p:cNvSpPr>
            <a:spLocks noChangeShapeType="1"/>
          </p:cNvSpPr>
          <p:nvPr/>
        </p:nvSpPr>
        <p:spPr bwMode="auto">
          <a:xfrm>
            <a:off x="3276600" y="4572000"/>
            <a:ext cx="0" cy="304800"/>
          </a:xfrm>
          <a:prstGeom prst="line">
            <a:avLst/>
          </a:prstGeom>
          <a:noFill/>
          <a:ln w="9525">
            <a:solidFill>
              <a:schemeClr val="tx1"/>
            </a:solidFill>
            <a:round/>
            <a:headEnd/>
            <a:tailEnd type="triangle" w="med" len="med"/>
          </a:ln>
        </p:spPr>
        <p:txBody>
          <a:bodyPr/>
          <a:lstStyle/>
          <a:p>
            <a:endParaRPr lang="en-US"/>
          </a:p>
        </p:txBody>
      </p:sp>
      <p:sp>
        <p:nvSpPr>
          <p:cNvPr id="19493" name="Line 85"/>
          <p:cNvSpPr>
            <a:spLocks noChangeShapeType="1"/>
          </p:cNvSpPr>
          <p:nvPr/>
        </p:nvSpPr>
        <p:spPr bwMode="auto">
          <a:xfrm>
            <a:off x="5562600" y="4572000"/>
            <a:ext cx="0" cy="304800"/>
          </a:xfrm>
          <a:prstGeom prst="line">
            <a:avLst/>
          </a:prstGeom>
          <a:noFill/>
          <a:ln w="9525">
            <a:solidFill>
              <a:schemeClr val="tx1"/>
            </a:solidFill>
            <a:round/>
            <a:headEnd/>
            <a:tailEnd type="triangle" w="med" len="med"/>
          </a:ln>
        </p:spPr>
        <p:txBody>
          <a:bodyPr/>
          <a:lstStyle/>
          <a:p>
            <a:endParaRPr lang="en-US"/>
          </a:p>
        </p:txBody>
      </p:sp>
      <p:sp>
        <p:nvSpPr>
          <p:cNvPr id="19494" name="Line 86"/>
          <p:cNvSpPr>
            <a:spLocks noChangeShapeType="1"/>
          </p:cNvSpPr>
          <p:nvPr/>
        </p:nvSpPr>
        <p:spPr bwMode="auto">
          <a:xfrm>
            <a:off x="7010400" y="4560888"/>
            <a:ext cx="0" cy="304800"/>
          </a:xfrm>
          <a:prstGeom prst="line">
            <a:avLst/>
          </a:prstGeom>
          <a:noFill/>
          <a:ln w="9525">
            <a:solidFill>
              <a:schemeClr val="tx1"/>
            </a:solidFill>
            <a:round/>
            <a:headEnd/>
            <a:tailEnd type="triangle" w="med" len="med"/>
          </a:ln>
        </p:spPr>
        <p:txBody>
          <a:bodyPr/>
          <a:lstStyle/>
          <a:p>
            <a:endParaRPr lang="en-US"/>
          </a:p>
        </p:txBody>
      </p:sp>
      <p:sp>
        <p:nvSpPr>
          <p:cNvPr id="93271" name="Oval 87"/>
          <p:cNvSpPr>
            <a:spLocks noChangeArrowheads="1"/>
          </p:cNvSpPr>
          <p:nvPr/>
        </p:nvSpPr>
        <p:spPr bwMode="auto">
          <a:xfrm>
            <a:off x="2819400" y="3581400"/>
            <a:ext cx="914400" cy="2590800"/>
          </a:xfrm>
          <a:prstGeom prst="ellipse">
            <a:avLst/>
          </a:prstGeom>
          <a:noFill/>
          <a:ln w="28575">
            <a:solidFill>
              <a:srgbClr val="FF0066"/>
            </a:solidFill>
            <a:round/>
            <a:headEnd/>
            <a:tailEnd/>
          </a:ln>
        </p:spPr>
        <p:txBody>
          <a:bodyPr wrap="none" anchor="ctr"/>
          <a:lstStyle/>
          <a:p>
            <a:pPr algn="ctr"/>
            <a:endParaRPr lang="he-IL"/>
          </a:p>
        </p:txBody>
      </p:sp>
      <p:sp>
        <p:nvSpPr>
          <p:cNvPr id="19496" name="Line 88"/>
          <p:cNvSpPr>
            <a:spLocks noChangeShapeType="1"/>
          </p:cNvSpPr>
          <p:nvPr/>
        </p:nvSpPr>
        <p:spPr bwMode="auto">
          <a:xfrm>
            <a:off x="3276600" y="3429000"/>
            <a:ext cx="0" cy="304800"/>
          </a:xfrm>
          <a:prstGeom prst="line">
            <a:avLst/>
          </a:prstGeom>
          <a:noFill/>
          <a:ln w="9525">
            <a:solidFill>
              <a:schemeClr val="tx1"/>
            </a:solidFill>
            <a:round/>
            <a:headEnd/>
            <a:tailEnd type="triangle" w="med" len="med"/>
          </a:ln>
        </p:spPr>
        <p:txBody>
          <a:bodyPr/>
          <a:lstStyle/>
          <a:p>
            <a:endParaRPr lang="en-US"/>
          </a:p>
        </p:txBody>
      </p:sp>
      <p:sp>
        <p:nvSpPr>
          <p:cNvPr id="93273" name="Oval 89"/>
          <p:cNvSpPr>
            <a:spLocks noChangeArrowheads="1"/>
          </p:cNvSpPr>
          <p:nvPr/>
        </p:nvSpPr>
        <p:spPr bwMode="auto">
          <a:xfrm>
            <a:off x="6553200" y="3581400"/>
            <a:ext cx="914400" cy="2590800"/>
          </a:xfrm>
          <a:prstGeom prst="ellipse">
            <a:avLst/>
          </a:prstGeom>
          <a:noFill/>
          <a:ln w="28575">
            <a:solidFill>
              <a:srgbClr val="FF0066"/>
            </a:solidFill>
            <a:round/>
            <a:headEnd/>
            <a:tailEnd/>
          </a:ln>
        </p:spPr>
        <p:txBody>
          <a:bodyPr wrap="none" anchor="ctr"/>
          <a:lstStyle/>
          <a:p>
            <a:pPr algn="ctr"/>
            <a:endParaRPr lang="he-IL"/>
          </a:p>
        </p:txBody>
      </p:sp>
      <p:sp>
        <p:nvSpPr>
          <p:cNvPr id="93274" name="Text Box 90"/>
          <p:cNvSpPr txBox="1">
            <a:spLocks noChangeArrowheads="1"/>
          </p:cNvSpPr>
          <p:nvPr/>
        </p:nvSpPr>
        <p:spPr bwMode="auto">
          <a:xfrm>
            <a:off x="7467600" y="4419600"/>
            <a:ext cx="1311275" cy="641350"/>
          </a:xfrm>
          <a:prstGeom prst="rect">
            <a:avLst/>
          </a:prstGeom>
          <a:noFill/>
          <a:ln w="9525">
            <a:noFill/>
            <a:miter lim="800000"/>
            <a:headEnd/>
            <a:tailEnd/>
          </a:ln>
        </p:spPr>
        <p:txBody>
          <a:bodyPr>
            <a:spAutoFit/>
          </a:bodyPr>
          <a:lstStyle/>
          <a:p>
            <a:r>
              <a:rPr lang="en-US">
                <a:solidFill>
                  <a:srgbClr val="FF0066"/>
                </a:solidFill>
              </a:rPr>
              <a:t>Biological replicates</a:t>
            </a:r>
          </a:p>
        </p:txBody>
      </p:sp>
      <p:sp>
        <p:nvSpPr>
          <p:cNvPr id="93275" name="Oval 91"/>
          <p:cNvSpPr>
            <a:spLocks noChangeArrowheads="1"/>
          </p:cNvSpPr>
          <p:nvPr/>
        </p:nvSpPr>
        <p:spPr bwMode="auto">
          <a:xfrm>
            <a:off x="1524000" y="3657600"/>
            <a:ext cx="381000" cy="914400"/>
          </a:xfrm>
          <a:prstGeom prst="ellipse">
            <a:avLst/>
          </a:prstGeom>
          <a:noFill/>
          <a:ln w="28575">
            <a:solidFill>
              <a:srgbClr val="0066FF"/>
            </a:solidFill>
            <a:round/>
            <a:headEnd/>
            <a:tailEnd/>
          </a:ln>
        </p:spPr>
        <p:txBody>
          <a:bodyPr wrap="none" anchor="ctr"/>
          <a:lstStyle/>
          <a:p>
            <a:endParaRPr lang="he-IL"/>
          </a:p>
        </p:txBody>
      </p:sp>
      <p:sp>
        <p:nvSpPr>
          <p:cNvPr id="93276" name="Oval 92"/>
          <p:cNvSpPr>
            <a:spLocks noChangeArrowheads="1"/>
          </p:cNvSpPr>
          <p:nvPr/>
        </p:nvSpPr>
        <p:spPr bwMode="auto">
          <a:xfrm>
            <a:off x="1893888" y="3657600"/>
            <a:ext cx="381000" cy="914400"/>
          </a:xfrm>
          <a:prstGeom prst="ellipse">
            <a:avLst/>
          </a:prstGeom>
          <a:noFill/>
          <a:ln w="28575">
            <a:solidFill>
              <a:srgbClr val="0066FF"/>
            </a:solidFill>
            <a:round/>
            <a:headEnd/>
            <a:tailEnd/>
          </a:ln>
        </p:spPr>
        <p:txBody>
          <a:bodyPr wrap="none" anchor="ctr"/>
          <a:lstStyle/>
          <a:p>
            <a:endParaRPr lang="he-IL"/>
          </a:p>
        </p:txBody>
      </p:sp>
      <p:sp>
        <p:nvSpPr>
          <p:cNvPr id="93277" name="Oval 93"/>
          <p:cNvSpPr>
            <a:spLocks noChangeArrowheads="1"/>
          </p:cNvSpPr>
          <p:nvPr/>
        </p:nvSpPr>
        <p:spPr bwMode="auto">
          <a:xfrm>
            <a:off x="685800" y="4822825"/>
            <a:ext cx="685800" cy="990600"/>
          </a:xfrm>
          <a:prstGeom prst="ellipse">
            <a:avLst/>
          </a:prstGeom>
          <a:noFill/>
          <a:ln w="28575">
            <a:solidFill>
              <a:srgbClr val="0066FF"/>
            </a:solidFill>
            <a:round/>
            <a:headEnd/>
            <a:tailEnd/>
          </a:ln>
        </p:spPr>
        <p:txBody>
          <a:bodyPr wrap="none" anchor="ctr"/>
          <a:lstStyle/>
          <a:p>
            <a:endParaRPr lang="he-IL"/>
          </a:p>
        </p:txBody>
      </p:sp>
      <p:sp>
        <p:nvSpPr>
          <p:cNvPr id="93278" name="Oval 94"/>
          <p:cNvSpPr>
            <a:spLocks noChangeArrowheads="1"/>
          </p:cNvSpPr>
          <p:nvPr/>
        </p:nvSpPr>
        <p:spPr bwMode="auto">
          <a:xfrm>
            <a:off x="1360488" y="4811713"/>
            <a:ext cx="685800" cy="990600"/>
          </a:xfrm>
          <a:prstGeom prst="ellipse">
            <a:avLst/>
          </a:prstGeom>
          <a:noFill/>
          <a:ln w="28575">
            <a:solidFill>
              <a:srgbClr val="0066FF"/>
            </a:solidFill>
            <a:round/>
            <a:headEnd/>
            <a:tailEnd/>
          </a:ln>
        </p:spPr>
        <p:txBody>
          <a:bodyPr wrap="none" anchor="ctr"/>
          <a:lstStyle/>
          <a:p>
            <a:endParaRPr lang="he-IL"/>
          </a:p>
        </p:txBody>
      </p:sp>
      <p:sp>
        <p:nvSpPr>
          <p:cNvPr id="93279" name="Text Box 95"/>
          <p:cNvSpPr txBox="1">
            <a:spLocks noChangeArrowheads="1"/>
          </p:cNvSpPr>
          <p:nvPr/>
        </p:nvSpPr>
        <p:spPr bwMode="auto">
          <a:xfrm>
            <a:off x="533400" y="5791200"/>
            <a:ext cx="2203450" cy="366713"/>
          </a:xfrm>
          <a:prstGeom prst="rect">
            <a:avLst/>
          </a:prstGeom>
          <a:noFill/>
          <a:ln w="9525">
            <a:noFill/>
            <a:miter lim="800000"/>
            <a:headEnd/>
            <a:tailEnd/>
          </a:ln>
        </p:spPr>
        <p:txBody>
          <a:bodyPr wrap="none">
            <a:spAutoFit/>
          </a:bodyPr>
          <a:lstStyle/>
          <a:p>
            <a:r>
              <a:rPr lang="en-US">
                <a:solidFill>
                  <a:srgbClr val="0066FF"/>
                </a:solidFill>
              </a:rPr>
              <a:t>Technical replicates</a:t>
            </a:r>
          </a:p>
        </p:txBody>
      </p:sp>
      <p:sp>
        <p:nvSpPr>
          <p:cNvPr id="2" name="Slide Number Placeholder 1"/>
          <p:cNvSpPr>
            <a:spLocks noGrp="1"/>
          </p:cNvSpPr>
          <p:nvPr>
            <p:ph type="sldNum" sz="quarter" idx="12"/>
          </p:nvPr>
        </p:nvSpPr>
        <p:spPr/>
        <p:txBody>
          <a:bodyPr/>
          <a:lstStyle/>
          <a:p>
            <a:pPr>
              <a:defRPr/>
            </a:pPr>
            <a:fld id="{073766B9-D152-44B0-BA6D-31E454EB1228}"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3276"/>
                                        </p:tgtEl>
                                        <p:attrNameLst>
                                          <p:attrName>style.visibility</p:attrName>
                                        </p:attrNameLst>
                                      </p:cBhvr>
                                      <p:to>
                                        <p:strVal val="visible"/>
                                      </p:to>
                                    </p:set>
                                    <p:anim calcmode="lin" valueType="num">
                                      <p:cBhvr>
                                        <p:cTn id="15" dur="1000" fill="hold"/>
                                        <p:tgtEl>
                                          <p:spTgt spid="93276"/>
                                        </p:tgtEl>
                                        <p:attrNameLst>
                                          <p:attrName>ppt_w</p:attrName>
                                        </p:attrNameLst>
                                      </p:cBhvr>
                                      <p:tavLst>
                                        <p:tav tm="0">
                                          <p:val>
                                            <p:fltVal val="0"/>
                                          </p:val>
                                        </p:tav>
                                        <p:tav tm="100000">
                                          <p:val>
                                            <p:strVal val="#ppt_w"/>
                                          </p:val>
                                        </p:tav>
                                      </p:tavLst>
                                    </p:anim>
                                    <p:anim calcmode="lin" valueType="num">
                                      <p:cBhvr>
                                        <p:cTn id="16" dur="1000" fill="hold"/>
                                        <p:tgtEl>
                                          <p:spTgt spid="93276"/>
                                        </p:tgtEl>
                                        <p:attrNameLst>
                                          <p:attrName>ppt_h</p:attrName>
                                        </p:attrNameLst>
                                      </p:cBhvr>
                                      <p:tavLst>
                                        <p:tav tm="0">
                                          <p:val>
                                            <p:fltVal val="0"/>
                                          </p:val>
                                        </p:tav>
                                        <p:tav tm="100000">
                                          <p:val>
                                            <p:strVal val="#ppt_h"/>
                                          </p:val>
                                        </p:tav>
                                      </p:tavLst>
                                    </p:anim>
                                    <p:anim calcmode="lin" valueType="num">
                                      <p:cBhvr>
                                        <p:cTn id="17" dur="1000" fill="hold"/>
                                        <p:tgtEl>
                                          <p:spTgt spid="9327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327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93275"/>
                                        </p:tgtEl>
                                        <p:attrNameLst>
                                          <p:attrName>style.visibility</p:attrName>
                                        </p:attrNameLst>
                                      </p:cBhvr>
                                      <p:to>
                                        <p:strVal val="visible"/>
                                      </p:to>
                                    </p:set>
                                    <p:anim calcmode="lin" valueType="num">
                                      <p:cBhvr>
                                        <p:cTn id="21" dur="1000" fill="hold"/>
                                        <p:tgtEl>
                                          <p:spTgt spid="93275"/>
                                        </p:tgtEl>
                                        <p:attrNameLst>
                                          <p:attrName>ppt_w</p:attrName>
                                        </p:attrNameLst>
                                      </p:cBhvr>
                                      <p:tavLst>
                                        <p:tav tm="0">
                                          <p:val>
                                            <p:fltVal val="0"/>
                                          </p:val>
                                        </p:tav>
                                        <p:tav tm="100000">
                                          <p:val>
                                            <p:strVal val="#ppt_w"/>
                                          </p:val>
                                        </p:tav>
                                      </p:tavLst>
                                    </p:anim>
                                    <p:anim calcmode="lin" valueType="num">
                                      <p:cBhvr>
                                        <p:cTn id="22" dur="1000" fill="hold"/>
                                        <p:tgtEl>
                                          <p:spTgt spid="93275"/>
                                        </p:tgtEl>
                                        <p:attrNameLst>
                                          <p:attrName>ppt_h</p:attrName>
                                        </p:attrNameLst>
                                      </p:cBhvr>
                                      <p:tavLst>
                                        <p:tav tm="0">
                                          <p:val>
                                            <p:fltVal val="0"/>
                                          </p:val>
                                        </p:tav>
                                        <p:tav tm="100000">
                                          <p:val>
                                            <p:strVal val="#ppt_h"/>
                                          </p:val>
                                        </p:tav>
                                      </p:tavLst>
                                    </p:anim>
                                    <p:anim calcmode="lin" valueType="num">
                                      <p:cBhvr>
                                        <p:cTn id="23" dur="1000" fill="hold"/>
                                        <p:tgtEl>
                                          <p:spTgt spid="9327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3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3278"/>
                                        </p:tgtEl>
                                        <p:attrNameLst>
                                          <p:attrName>style.visibility</p:attrName>
                                        </p:attrNameLst>
                                      </p:cBhvr>
                                      <p:to>
                                        <p:strVal val="visible"/>
                                      </p:to>
                                    </p:set>
                                    <p:anim calcmode="lin" valueType="num">
                                      <p:cBhvr>
                                        <p:cTn id="29" dur="1000" fill="hold"/>
                                        <p:tgtEl>
                                          <p:spTgt spid="93278"/>
                                        </p:tgtEl>
                                        <p:attrNameLst>
                                          <p:attrName>ppt_w</p:attrName>
                                        </p:attrNameLst>
                                      </p:cBhvr>
                                      <p:tavLst>
                                        <p:tav tm="0">
                                          <p:val>
                                            <p:fltVal val="0"/>
                                          </p:val>
                                        </p:tav>
                                        <p:tav tm="100000">
                                          <p:val>
                                            <p:strVal val="#ppt_w"/>
                                          </p:val>
                                        </p:tav>
                                      </p:tavLst>
                                    </p:anim>
                                    <p:anim calcmode="lin" valueType="num">
                                      <p:cBhvr>
                                        <p:cTn id="30" dur="1000" fill="hold"/>
                                        <p:tgtEl>
                                          <p:spTgt spid="93278"/>
                                        </p:tgtEl>
                                        <p:attrNameLst>
                                          <p:attrName>ppt_h</p:attrName>
                                        </p:attrNameLst>
                                      </p:cBhvr>
                                      <p:tavLst>
                                        <p:tav tm="0">
                                          <p:val>
                                            <p:fltVal val="0"/>
                                          </p:val>
                                        </p:tav>
                                        <p:tav tm="100000">
                                          <p:val>
                                            <p:strVal val="#ppt_h"/>
                                          </p:val>
                                        </p:tav>
                                      </p:tavLst>
                                    </p:anim>
                                    <p:anim calcmode="lin" valueType="num">
                                      <p:cBhvr>
                                        <p:cTn id="31" dur="1000" fill="hold"/>
                                        <p:tgtEl>
                                          <p:spTgt spid="9327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327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93277"/>
                                        </p:tgtEl>
                                        <p:attrNameLst>
                                          <p:attrName>style.visibility</p:attrName>
                                        </p:attrNameLst>
                                      </p:cBhvr>
                                      <p:to>
                                        <p:strVal val="visible"/>
                                      </p:to>
                                    </p:set>
                                    <p:anim calcmode="lin" valueType="num">
                                      <p:cBhvr>
                                        <p:cTn id="35" dur="1000" fill="hold"/>
                                        <p:tgtEl>
                                          <p:spTgt spid="93277"/>
                                        </p:tgtEl>
                                        <p:attrNameLst>
                                          <p:attrName>ppt_w</p:attrName>
                                        </p:attrNameLst>
                                      </p:cBhvr>
                                      <p:tavLst>
                                        <p:tav tm="0">
                                          <p:val>
                                            <p:fltVal val="0"/>
                                          </p:val>
                                        </p:tav>
                                        <p:tav tm="100000">
                                          <p:val>
                                            <p:strVal val="#ppt_w"/>
                                          </p:val>
                                        </p:tav>
                                      </p:tavLst>
                                    </p:anim>
                                    <p:anim calcmode="lin" valueType="num">
                                      <p:cBhvr>
                                        <p:cTn id="36" dur="1000" fill="hold"/>
                                        <p:tgtEl>
                                          <p:spTgt spid="93277"/>
                                        </p:tgtEl>
                                        <p:attrNameLst>
                                          <p:attrName>ppt_h</p:attrName>
                                        </p:attrNameLst>
                                      </p:cBhvr>
                                      <p:tavLst>
                                        <p:tav tm="0">
                                          <p:val>
                                            <p:fltVal val="0"/>
                                          </p:val>
                                        </p:tav>
                                        <p:tav tm="100000">
                                          <p:val>
                                            <p:strVal val="#ppt_h"/>
                                          </p:val>
                                        </p:tav>
                                      </p:tavLst>
                                    </p:anim>
                                    <p:anim calcmode="lin" valueType="num">
                                      <p:cBhvr>
                                        <p:cTn id="37" dur="1000" fill="hold"/>
                                        <p:tgtEl>
                                          <p:spTgt spid="9327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32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93279"/>
                                        </p:tgtEl>
                                        <p:attrNameLst>
                                          <p:attrName>style.visibility</p:attrName>
                                        </p:attrNameLst>
                                      </p:cBhvr>
                                      <p:to>
                                        <p:strVal val="visible"/>
                                      </p:to>
                                    </p:set>
                                    <p:anim calcmode="lin" valueType="num">
                                      <p:cBhvr>
                                        <p:cTn id="43" dur="1000" fill="hold"/>
                                        <p:tgtEl>
                                          <p:spTgt spid="93279"/>
                                        </p:tgtEl>
                                        <p:attrNameLst>
                                          <p:attrName>ppt_w</p:attrName>
                                        </p:attrNameLst>
                                      </p:cBhvr>
                                      <p:tavLst>
                                        <p:tav tm="0">
                                          <p:val>
                                            <p:fltVal val="0"/>
                                          </p:val>
                                        </p:tav>
                                        <p:tav tm="100000">
                                          <p:val>
                                            <p:strVal val="#ppt_w"/>
                                          </p:val>
                                        </p:tav>
                                      </p:tavLst>
                                    </p:anim>
                                    <p:anim calcmode="lin" valueType="num">
                                      <p:cBhvr>
                                        <p:cTn id="44" dur="1000" fill="hold"/>
                                        <p:tgtEl>
                                          <p:spTgt spid="93279"/>
                                        </p:tgtEl>
                                        <p:attrNameLst>
                                          <p:attrName>ppt_h</p:attrName>
                                        </p:attrNameLst>
                                      </p:cBhvr>
                                      <p:tavLst>
                                        <p:tav tm="0">
                                          <p:val>
                                            <p:fltVal val="0"/>
                                          </p:val>
                                        </p:tav>
                                        <p:tav tm="100000">
                                          <p:val>
                                            <p:strVal val="#ppt_h"/>
                                          </p:val>
                                        </p:tav>
                                      </p:tavLst>
                                    </p:anim>
                                    <p:anim calcmode="lin" valueType="num">
                                      <p:cBhvr>
                                        <p:cTn id="45" dur="1000" fill="hold"/>
                                        <p:tgtEl>
                                          <p:spTgt spid="9327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932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71" grpId="0" animBg="1"/>
      <p:bldP spid="93273" grpId="0" animBg="1"/>
      <p:bldP spid="93274" grpId="0"/>
      <p:bldP spid="93275" grpId="0" animBg="1"/>
      <p:bldP spid="93276" grpId="0" animBg="1"/>
      <p:bldP spid="93277" grpId="0" animBg="1"/>
      <p:bldP spid="93278" grpId="0" animBg="1"/>
      <p:bldP spid="932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Biological or technical replicate</a:t>
            </a:r>
          </a:p>
        </p:txBody>
      </p:sp>
      <p:sp>
        <p:nvSpPr>
          <p:cNvPr id="36867" name="Rectangle 3"/>
          <p:cNvSpPr>
            <a:spLocks noGrp="1" noChangeArrowheads="1"/>
          </p:cNvSpPr>
          <p:nvPr>
            <p:ph type="body" idx="1"/>
          </p:nvPr>
        </p:nvSpPr>
        <p:spPr>
          <a:xfrm>
            <a:off x="457200" y="1524000"/>
            <a:ext cx="8229600" cy="5486400"/>
          </a:xfrm>
          <a:noFill/>
        </p:spPr>
        <p:txBody>
          <a:bodyPr/>
          <a:lstStyle/>
          <a:p>
            <a:pPr eaLnBrk="1" hangingPunct="1"/>
            <a:r>
              <a:rPr lang="en-GB" dirty="0" smtClean="0"/>
              <a:t>Do biological replicates</a:t>
            </a:r>
          </a:p>
          <a:p>
            <a:pPr eaLnBrk="1" hangingPunct="1"/>
            <a:r>
              <a:rPr lang="en-GB" dirty="0" smtClean="0"/>
              <a:t>Prepare new samples from new cultures</a:t>
            </a:r>
          </a:p>
          <a:p>
            <a:pPr eaLnBrk="1" hangingPunct="1"/>
            <a:r>
              <a:rPr lang="en-GB" dirty="0" smtClean="0"/>
              <a:t>Remember to produce </a:t>
            </a:r>
            <a:r>
              <a:rPr lang="en-GB" b="1" dirty="0" smtClean="0"/>
              <a:t>matched controls</a:t>
            </a:r>
          </a:p>
          <a:p>
            <a:pPr eaLnBrk="1" hangingPunct="1"/>
            <a:endParaRPr lang="en-GB" b="1" dirty="0" smtClean="0"/>
          </a:p>
          <a:p>
            <a:pPr eaLnBrk="1" hangingPunct="1"/>
            <a:r>
              <a:rPr lang="en-GB" b="1" dirty="0" smtClean="0">
                <a:solidFill>
                  <a:srgbClr val="CC0000"/>
                </a:solidFill>
              </a:rPr>
              <a:t>DO NOT</a:t>
            </a:r>
            <a:r>
              <a:rPr lang="en-GB" dirty="0" smtClean="0"/>
              <a:t> use technical replicates instead of biological ones (i.e. working on the same sample repeatedly)</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title"/>
          </p:nvPr>
        </p:nvSpPr>
        <p:spPr/>
        <p:txBody>
          <a:bodyPr/>
          <a:lstStyle/>
          <a:p>
            <a:pPr eaLnBrk="1" hangingPunct="1"/>
            <a:r>
              <a:rPr lang="en-US" smtClean="0">
                <a:solidFill>
                  <a:schemeClr val="tx1"/>
                </a:solidFill>
              </a:rPr>
              <a:t>How many replicates?</a:t>
            </a:r>
          </a:p>
        </p:txBody>
      </p:sp>
      <p:sp>
        <p:nvSpPr>
          <p:cNvPr id="37891" name="Rectangle 9"/>
          <p:cNvSpPr>
            <a:spLocks noGrp="1" noChangeArrowheads="1"/>
          </p:cNvSpPr>
          <p:nvPr>
            <p:ph type="body" sz="half" idx="1"/>
          </p:nvPr>
        </p:nvSpPr>
        <p:spPr>
          <a:xfrm>
            <a:off x="457200" y="1600200"/>
            <a:ext cx="5105400" cy="2743200"/>
          </a:xfrm>
        </p:spPr>
        <p:txBody>
          <a:bodyPr/>
          <a:lstStyle/>
          <a:p>
            <a:pPr eaLnBrk="1" hangingPunct="1">
              <a:lnSpc>
                <a:spcPct val="80000"/>
              </a:lnSpc>
            </a:pPr>
            <a:r>
              <a:rPr lang="en-US" sz="2800" smtClean="0"/>
              <a:t>Rule of thumb: </a:t>
            </a:r>
            <a:r>
              <a:rPr lang="en-US" sz="2800" smtClean="0">
                <a:solidFill>
                  <a:srgbClr val="CC0000"/>
                </a:solidFill>
              </a:rPr>
              <a:t>At least three</a:t>
            </a:r>
            <a:r>
              <a:rPr lang="en-US" sz="2800" smtClean="0"/>
              <a:t> – to be able to detect outliers</a:t>
            </a:r>
          </a:p>
          <a:p>
            <a:pPr eaLnBrk="1" hangingPunct="1">
              <a:lnSpc>
                <a:spcPct val="80000"/>
              </a:lnSpc>
            </a:pPr>
            <a:endParaRPr lang="en-US" sz="2800" smtClean="0"/>
          </a:p>
          <a:p>
            <a:pPr eaLnBrk="1" hangingPunct="1">
              <a:lnSpc>
                <a:spcPct val="80000"/>
              </a:lnSpc>
            </a:pPr>
            <a:r>
              <a:rPr lang="en-GB" sz="2800" smtClean="0"/>
              <a:t>One to convince yourself, one to convince your boss, one just in case...</a:t>
            </a:r>
          </a:p>
          <a:p>
            <a:pPr eaLnBrk="1" hangingPunct="1">
              <a:lnSpc>
                <a:spcPct val="80000"/>
              </a:lnSpc>
            </a:pPr>
            <a:endParaRPr lang="en-US" sz="2800" smtClean="0"/>
          </a:p>
        </p:txBody>
      </p:sp>
      <p:pic>
        <p:nvPicPr>
          <p:cNvPr id="37892" name="Picture 52" descr="Histogram and boxplot generated by JMP software"/>
          <p:cNvPicPr>
            <a:picLocks noGrp="1" noChangeAspect="1" noChangeArrowheads="1"/>
          </p:cNvPicPr>
          <p:nvPr>
            <p:ph sz="quarter" idx="2"/>
          </p:nvPr>
        </p:nvPicPr>
        <p:blipFill>
          <a:blip r:embed="rId3" cstate="print"/>
          <a:srcRect/>
          <a:stretch>
            <a:fillRect/>
          </a:stretch>
        </p:blipFill>
        <p:spPr>
          <a:xfrm>
            <a:off x="6172200" y="1219200"/>
            <a:ext cx="1862138" cy="5181600"/>
          </a:xfrm>
          <a:noFill/>
        </p:spPr>
      </p:pic>
      <p:pic>
        <p:nvPicPr>
          <p:cNvPr id="37893" name="Picture 58"/>
          <p:cNvPicPr>
            <a:picLocks noGrp="1" noChangeAspect="1" noChangeArrowheads="1"/>
          </p:cNvPicPr>
          <p:nvPr>
            <p:ph sz="quarter" idx="3"/>
          </p:nvPr>
        </p:nvPicPr>
        <p:blipFill>
          <a:blip r:embed="rId4" cstate="print"/>
          <a:srcRect b="39853"/>
          <a:stretch>
            <a:fillRect/>
          </a:stretch>
        </p:blipFill>
        <p:spPr>
          <a:xfrm rot="60000">
            <a:off x="228600" y="4953000"/>
            <a:ext cx="5410200" cy="1631950"/>
          </a:xfrm>
          <a:noFill/>
        </p:spPr>
      </p:pic>
      <p:sp>
        <p:nvSpPr>
          <p:cNvPr id="2" name="Slide Number Placeholder 1"/>
          <p:cNvSpPr>
            <a:spLocks noGrp="1"/>
          </p:cNvSpPr>
          <p:nvPr>
            <p:ph type="sldNum" sz="quarter" idx="12"/>
          </p:nvPr>
        </p:nvSpPr>
        <p:spPr/>
        <p:txBody>
          <a:bodyPr/>
          <a:lstStyle/>
          <a:p>
            <a:pPr>
              <a:defRPr/>
            </a:pPr>
            <a:fld id="{D4DCD79C-983E-44CB-A98B-829D9DEBD289}"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chemeClr val="accent2"/>
                </a:solidFill>
              </a:rPr>
              <a:t>To pool or not to pool?</a:t>
            </a:r>
          </a:p>
        </p:txBody>
      </p:sp>
      <p:sp>
        <p:nvSpPr>
          <p:cNvPr id="38915" name="Rectangle 3"/>
          <p:cNvSpPr>
            <a:spLocks noGrp="1" noChangeArrowheads="1"/>
          </p:cNvSpPr>
          <p:nvPr>
            <p:ph type="body" idx="1"/>
          </p:nvPr>
        </p:nvSpPr>
        <p:spPr/>
        <p:txBody>
          <a:bodyPr/>
          <a:lstStyle/>
          <a:p>
            <a:pPr marL="609600" indent="-609600" eaLnBrk="1" hangingPunct="1"/>
            <a:r>
              <a:rPr lang="en-US" dirty="0" smtClean="0"/>
              <a:t>Short answer is </a:t>
            </a:r>
            <a:r>
              <a:rPr lang="en-US" sz="3600" dirty="0" smtClean="0"/>
              <a:t>NO</a:t>
            </a:r>
          </a:p>
          <a:p>
            <a:pPr marL="609600" indent="-609600" eaLnBrk="1" hangingPunct="1"/>
            <a:endParaRPr lang="en-US" dirty="0" smtClean="0"/>
          </a:p>
          <a:p>
            <a:pPr marL="609600" indent="-609600" eaLnBrk="1" hangingPunct="1"/>
            <a:r>
              <a:rPr lang="en-US" dirty="0" smtClean="0"/>
              <a:t>Reasons to pool:</a:t>
            </a:r>
          </a:p>
          <a:p>
            <a:pPr marL="990600" lvl="1" indent="-533400" eaLnBrk="1" hangingPunct="1"/>
            <a:r>
              <a:rPr lang="en-US" dirty="0" smtClean="0"/>
              <a:t>Not enough RNA amount</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381000"/>
            <a:ext cx="8001000" cy="2746375"/>
          </a:xfrm>
        </p:spPr>
        <p:txBody>
          <a:bodyPr/>
          <a:lstStyle/>
          <a:p>
            <a:pPr eaLnBrk="1" hangingPunct="1">
              <a:lnSpc>
                <a:spcPct val="200000"/>
              </a:lnSpc>
            </a:pPr>
            <a:r>
              <a:rPr lang="en-US" dirty="0" smtClean="0"/>
              <a:t>Sources of variability </a:t>
            </a:r>
            <a:br>
              <a:rPr lang="en-US" dirty="0" smtClean="0"/>
            </a:br>
            <a:r>
              <a:rPr lang="en-US" dirty="0" smtClean="0"/>
              <a:t>in experiments</a:t>
            </a:r>
          </a:p>
        </p:txBody>
      </p:sp>
      <p:pic>
        <p:nvPicPr>
          <p:cNvPr id="4" name="Picture 3"/>
          <p:cNvPicPr>
            <a:picLocks noChangeAspect="1"/>
          </p:cNvPicPr>
          <p:nvPr/>
        </p:nvPicPr>
        <p:blipFill>
          <a:blip r:embed="rId3"/>
          <a:stretch>
            <a:fillRect/>
          </a:stretch>
        </p:blipFill>
        <p:spPr>
          <a:xfrm>
            <a:off x="2590800" y="3352800"/>
            <a:ext cx="4463826" cy="3319463"/>
          </a:xfrm>
          <a:prstGeom prst="rect">
            <a:avLst/>
          </a:prstGeom>
        </p:spPr>
      </p:pic>
      <p:sp>
        <p:nvSpPr>
          <p:cNvPr id="2" name="Slide Number Placeholder 1"/>
          <p:cNvSpPr>
            <a:spLocks noGrp="1"/>
          </p:cNvSpPr>
          <p:nvPr>
            <p:ph type="sldNum" sz="quarter" idx="12"/>
          </p:nvPr>
        </p:nvSpPr>
        <p:spPr/>
        <p:txBody>
          <a:bodyPr/>
          <a:lstStyle/>
          <a:p>
            <a:pPr>
              <a:defRPr/>
            </a:pPr>
            <a:fld id="{01F38AA1-CFD1-485C-99F5-BF75BF64DCB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noFill/>
        </p:spPr>
        <p:txBody>
          <a:bodyPr/>
          <a:lstStyle/>
          <a:p>
            <a:pPr eaLnBrk="1" hangingPunct="1"/>
            <a:r>
              <a:rPr lang="en-US" smtClean="0">
                <a:solidFill>
                  <a:schemeClr val="tx1"/>
                </a:solidFill>
              </a:rPr>
              <a:t>How to pool?</a:t>
            </a:r>
          </a:p>
        </p:txBody>
      </p:sp>
      <p:pic>
        <p:nvPicPr>
          <p:cNvPr id="39939" name="Picture 3" descr="mouse2"/>
          <p:cNvPicPr>
            <a:picLocks noChangeAspect="1" noChangeArrowheads="1"/>
          </p:cNvPicPr>
          <p:nvPr/>
        </p:nvPicPr>
        <p:blipFill>
          <a:blip r:embed="rId3" cstate="print"/>
          <a:srcRect/>
          <a:stretch>
            <a:fillRect/>
          </a:stretch>
        </p:blipFill>
        <p:spPr bwMode="auto">
          <a:xfrm>
            <a:off x="561975" y="3132138"/>
            <a:ext cx="698500" cy="590550"/>
          </a:xfrm>
          <a:prstGeom prst="rect">
            <a:avLst/>
          </a:prstGeom>
          <a:noFill/>
          <a:ln w="9525">
            <a:noFill/>
            <a:miter lim="800000"/>
            <a:headEnd/>
            <a:tailEnd/>
          </a:ln>
        </p:spPr>
      </p:pic>
      <p:pic>
        <p:nvPicPr>
          <p:cNvPr id="39940" name="Picture 4" descr="mouse2"/>
          <p:cNvPicPr>
            <a:picLocks noChangeAspect="1" noChangeArrowheads="1"/>
          </p:cNvPicPr>
          <p:nvPr/>
        </p:nvPicPr>
        <p:blipFill>
          <a:blip r:embed="rId3" cstate="print"/>
          <a:srcRect/>
          <a:stretch>
            <a:fillRect/>
          </a:stretch>
        </p:blipFill>
        <p:spPr bwMode="auto">
          <a:xfrm>
            <a:off x="1400175" y="3132138"/>
            <a:ext cx="698500" cy="590550"/>
          </a:xfrm>
          <a:prstGeom prst="rect">
            <a:avLst/>
          </a:prstGeom>
          <a:noFill/>
          <a:ln w="9525">
            <a:noFill/>
            <a:miter lim="800000"/>
            <a:headEnd/>
            <a:tailEnd/>
          </a:ln>
        </p:spPr>
      </p:pic>
      <p:pic>
        <p:nvPicPr>
          <p:cNvPr id="39941" name="Picture 5" descr="mouse2"/>
          <p:cNvPicPr>
            <a:picLocks noChangeAspect="1" noChangeArrowheads="1"/>
          </p:cNvPicPr>
          <p:nvPr/>
        </p:nvPicPr>
        <p:blipFill>
          <a:blip r:embed="rId3" cstate="print"/>
          <a:srcRect/>
          <a:stretch>
            <a:fillRect/>
          </a:stretch>
        </p:blipFill>
        <p:spPr bwMode="auto">
          <a:xfrm>
            <a:off x="2276475" y="3132138"/>
            <a:ext cx="698500" cy="590550"/>
          </a:xfrm>
          <a:prstGeom prst="rect">
            <a:avLst/>
          </a:prstGeom>
          <a:noFill/>
          <a:ln w="9525">
            <a:noFill/>
            <a:miter lim="800000"/>
            <a:headEnd/>
            <a:tailEnd/>
          </a:ln>
        </p:spPr>
      </p:pic>
      <p:pic>
        <p:nvPicPr>
          <p:cNvPr id="39942" name="Picture 9" descr="mouse2"/>
          <p:cNvPicPr>
            <a:picLocks noChangeAspect="1" noChangeArrowheads="1"/>
          </p:cNvPicPr>
          <p:nvPr/>
        </p:nvPicPr>
        <p:blipFill>
          <a:blip r:embed="rId3" cstate="print"/>
          <a:srcRect/>
          <a:stretch>
            <a:fillRect/>
          </a:stretch>
        </p:blipFill>
        <p:spPr bwMode="auto">
          <a:xfrm>
            <a:off x="3503612" y="3132138"/>
            <a:ext cx="682625" cy="576262"/>
          </a:xfrm>
          <a:prstGeom prst="rect">
            <a:avLst/>
          </a:prstGeom>
          <a:noFill/>
          <a:ln w="9525">
            <a:noFill/>
            <a:miter lim="800000"/>
            <a:headEnd/>
            <a:tailEnd/>
          </a:ln>
        </p:spPr>
      </p:pic>
      <p:pic>
        <p:nvPicPr>
          <p:cNvPr id="39943" name="Picture 10" descr="mouse2"/>
          <p:cNvPicPr>
            <a:picLocks noChangeAspect="1" noChangeArrowheads="1"/>
          </p:cNvPicPr>
          <p:nvPr/>
        </p:nvPicPr>
        <p:blipFill>
          <a:blip r:embed="rId3" cstate="print"/>
          <a:srcRect/>
          <a:stretch>
            <a:fillRect/>
          </a:stretch>
        </p:blipFill>
        <p:spPr bwMode="auto">
          <a:xfrm>
            <a:off x="4251325" y="3132138"/>
            <a:ext cx="682625" cy="576262"/>
          </a:xfrm>
          <a:prstGeom prst="rect">
            <a:avLst/>
          </a:prstGeom>
          <a:noFill/>
          <a:ln w="9525">
            <a:noFill/>
            <a:miter lim="800000"/>
            <a:headEnd/>
            <a:tailEnd/>
          </a:ln>
        </p:spPr>
      </p:pic>
      <p:pic>
        <p:nvPicPr>
          <p:cNvPr id="39944" name="Picture 11" descr="mouse2"/>
          <p:cNvPicPr>
            <a:picLocks noChangeAspect="1" noChangeArrowheads="1"/>
          </p:cNvPicPr>
          <p:nvPr/>
        </p:nvPicPr>
        <p:blipFill>
          <a:blip r:embed="rId3" cstate="print"/>
          <a:srcRect/>
          <a:stretch>
            <a:fillRect/>
          </a:stretch>
        </p:blipFill>
        <p:spPr bwMode="auto">
          <a:xfrm>
            <a:off x="5222875" y="3132138"/>
            <a:ext cx="682625" cy="576262"/>
          </a:xfrm>
          <a:prstGeom prst="rect">
            <a:avLst/>
          </a:prstGeom>
          <a:noFill/>
          <a:ln w="9525">
            <a:noFill/>
            <a:miter lim="800000"/>
            <a:headEnd/>
            <a:tailEnd/>
          </a:ln>
        </p:spPr>
      </p:pic>
      <p:pic>
        <p:nvPicPr>
          <p:cNvPr id="39945" name="Picture 12" descr="mouse2"/>
          <p:cNvPicPr>
            <a:picLocks noChangeAspect="1" noChangeArrowheads="1"/>
          </p:cNvPicPr>
          <p:nvPr/>
        </p:nvPicPr>
        <p:blipFill>
          <a:blip r:embed="rId3" cstate="print"/>
          <a:srcRect/>
          <a:stretch>
            <a:fillRect/>
          </a:stretch>
        </p:blipFill>
        <p:spPr bwMode="auto">
          <a:xfrm>
            <a:off x="6442075" y="3132138"/>
            <a:ext cx="644525" cy="544512"/>
          </a:xfrm>
          <a:prstGeom prst="rect">
            <a:avLst/>
          </a:prstGeom>
          <a:noFill/>
          <a:ln w="9525">
            <a:noFill/>
            <a:miter lim="800000"/>
            <a:headEnd/>
            <a:tailEnd/>
          </a:ln>
        </p:spPr>
      </p:pic>
      <p:pic>
        <p:nvPicPr>
          <p:cNvPr id="39946" name="Picture 13" descr="mouse2"/>
          <p:cNvPicPr>
            <a:picLocks noChangeAspect="1" noChangeArrowheads="1"/>
          </p:cNvPicPr>
          <p:nvPr/>
        </p:nvPicPr>
        <p:blipFill>
          <a:blip r:embed="rId3" cstate="print"/>
          <a:srcRect/>
          <a:stretch>
            <a:fillRect/>
          </a:stretch>
        </p:blipFill>
        <p:spPr bwMode="auto">
          <a:xfrm>
            <a:off x="7213600" y="3132138"/>
            <a:ext cx="644525" cy="544512"/>
          </a:xfrm>
          <a:prstGeom prst="rect">
            <a:avLst/>
          </a:prstGeom>
          <a:noFill/>
          <a:ln w="9525">
            <a:noFill/>
            <a:miter lim="800000"/>
            <a:headEnd/>
            <a:tailEnd/>
          </a:ln>
        </p:spPr>
      </p:pic>
      <p:pic>
        <p:nvPicPr>
          <p:cNvPr id="39947" name="Picture 14" descr="mouse2"/>
          <p:cNvPicPr>
            <a:picLocks noChangeAspect="1" noChangeArrowheads="1"/>
          </p:cNvPicPr>
          <p:nvPr/>
        </p:nvPicPr>
        <p:blipFill>
          <a:blip r:embed="rId3" cstate="print"/>
          <a:srcRect/>
          <a:stretch>
            <a:fillRect/>
          </a:stretch>
        </p:blipFill>
        <p:spPr bwMode="auto">
          <a:xfrm>
            <a:off x="8224838" y="3132138"/>
            <a:ext cx="644525" cy="544512"/>
          </a:xfrm>
          <a:prstGeom prst="rect">
            <a:avLst/>
          </a:prstGeom>
          <a:noFill/>
          <a:ln w="9525">
            <a:noFill/>
            <a:miter lim="800000"/>
            <a:headEnd/>
            <a:tailEnd/>
          </a:ln>
        </p:spPr>
      </p:pic>
      <p:sp>
        <p:nvSpPr>
          <p:cNvPr id="39948" name="Line 17"/>
          <p:cNvSpPr>
            <a:spLocks noChangeShapeType="1"/>
          </p:cNvSpPr>
          <p:nvPr/>
        </p:nvSpPr>
        <p:spPr bwMode="auto">
          <a:xfrm>
            <a:off x="774700" y="3927475"/>
            <a:ext cx="558800" cy="1255713"/>
          </a:xfrm>
          <a:prstGeom prst="line">
            <a:avLst/>
          </a:prstGeom>
          <a:noFill/>
          <a:ln w="9525">
            <a:solidFill>
              <a:schemeClr val="tx1"/>
            </a:solidFill>
            <a:round/>
            <a:headEnd/>
            <a:tailEnd type="triangle" w="med" len="med"/>
          </a:ln>
        </p:spPr>
        <p:txBody>
          <a:bodyPr/>
          <a:lstStyle/>
          <a:p>
            <a:endParaRPr lang="en-US"/>
          </a:p>
        </p:txBody>
      </p:sp>
      <p:sp>
        <p:nvSpPr>
          <p:cNvPr id="39949" name="Line 18"/>
          <p:cNvSpPr>
            <a:spLocks noChangeShapeType="1"/>
          </p:cNvSpPr>
          <p:nvPr/>
        </p:nvSpPr>
        <p:spPr bwMode="auto">
          <a:xfrm flipH="1">
            <a:off x="1597025" y="3897313"/>
            <a:ext cx="14288" cy="1208087"/>
          </a:xfrm>
          <a:prstGeom prst="line">
            <a:avLst/>
          </a:prstGeom>
          <a:noFill/>
          <a:ln w="9525">
            <a:solidFill>
              <a:schemeClr val="tx1"/>
            </a:solidFill>
            <a:round/>
            <a:headEnd/>
            <a:tailEnd type="triangle" w="med" len="med"/>
          </a:ln>
        </p:spPr>
        <p:txBody>
          <a:bodyPr/>
          <a:lstStyle/>
          <a:p>
            <a:endParaRPr lang="en-US"/>
          </a:p>
        </p:txBody>
      </p:sp>
      <p:sp>
        <p:nvSpPr>
          <p:cNvPr id="39950" name="Line 19"/>
          <p:cNvSpPr>
            <a:spLocks noChangeShapeType="1"/>
          </p:cNvSpPr>
          <p:nvPr/>
        </p:nvSpPr>
        <p:spPr bwMode="auto">
          <a:xfrm flipH="1">
            <a:off x="1844675" y="3927475"/>
            <a:ext cx="619125" cy="1255713"/>
          </a:xfrm>
          <a:prstGeom prst="line">
            <a:avLst/>
          </a:prstGeom>
          <a:noFill/>
          <a:ln w="9525">
            <a:solidFill>
              <a:schemeClr val="tx1"/>
            </a:solidFill>
            <a:round/>
            <a:headEnd/>
            <a:tailEnd type="triangle" w="med" len="med"/>
          </a:ln>
        </p:spPr>
        <p:txBody>
          <a:bodyPr/>
          <a:lstStyle/>
          <a:p>
            <a:endParaRPr lang="en-US"/>
          </a:p>
        </p:txBody>
      </p:sp>
      <p:grpSp>
        <p:nvGrpSpPr>
          <p:cNvPr id="39951" name="Group 20"/>
          <p:cNvGrpSpPr>
            <a:grpSpLocks/>
          </p:cNvGrpSpPr>
          <p:nvPr/>
        </p:nvGrpSpPr>
        <p:grpSpPr bwMode="auto">
          <a:xfrm>
            <a:off x="1450975" y="5029200"/>
            <a:ext cx="304800" cy="762000"/>
            <a:chOff x="1746" y="1933"/>
            <a:chExt cx="192" cy="480"/>
          </a:xfrm>
        </p:grpSpPr>
        <p:sp>
          <p:nvSpPr>
            <p:cNvPr id="39976" name="Freeform 21"/>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39977" name="Freeform 22"/>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sp>
        <p:nvSpPr>
          <p:cNvPr id="39952" name="Line 25"/>
          <p:cNvSpPr>
            <a:spLocks noChangeShapeType="1"/>
          </p:cNvSpPr>
          <p:nvPr/>
        </p:nvSpPr>
        <p:spPr bwMode="auto">
          <a:xfrm>
            <a:off x="3822700" y="3921125"/>
            <a:ext cx="558800" cy="1255713"/>
          </a:xfrm>
          <a:prstGeom prst="line">
            <a:avLst/>
          </a:prstGeom>
          <a:noFill/>
          <a:ln w="9525">
            <a:solidFill>
              <a:schemeClr val="tx1"/>
            </a:solidFill>
            <a:round/>
            <a:headEnd/>
            <a:tailEnd type="triangle" w="med" len="med"/>
          </a:ln>
        </p:spPr>
        <p:txBody>
          <a:bodyPr/>
          <a:lstStyle/>
          <a:p>
            <a:endParaRPr lang="en-US"/>
          </a:p>
        </p:txBody>
      </p:sp>
      <p:sp>
        <p:nvSpPr>
          <p:cNvPr id="39953" name="Line 26"/>
          <p:cNvSpPr>
            <a:spLocks noChangeShapeType="1"/>
          </p:cNvSpPr>
          <p:nvPr/>
        </p:nvSpPr>
        <p:spPr bwMode="auto">
          <a:xfrm flipH="1">
            <a:off x="4645025" y="3890963"/>
            <a:ext cx="14288" cy="1208087"/>
          </a:xfrm>
          <a:prstGeom prst="line">
            <a:avLst/>
          </a:prstGeom>
          <a:noFill/>
          <a:ln w="9525">
            <a:solidFill>
              <a:schemeClr val="tx1"/>
            </a:solidFill>
            <a:round/>
            <a:headEnd/>
            <a:tailEnd type="triangle" w="med" len="med"/>
          </a:ln>
        </p:spPr>
        <p:txBody>
          <a:bodyPr/>
          <a:lstStyle/>
          <a:p>
            <a:endParaRPr lang="en-US"/>
          </a:p>
        </p:txBody>
      </p:sp>
      <p:sp>
        <p:nvSpPr>
          <p:cNvPr id="39954" name="Line 27"/>
          <p:cNvSpPr>
            <a:spLocks noChangeShapeType="1"/>
          </p:cNvSpPr>
          <p:nvPr/>
        </p:nvSpPr>
        <p:spPr bwMode="auto">
          <a:xfrm flipH="1">
            <a:off x="4892675" y="3921125"/>
            <a:ext cx="619125" cy="1255713"/>
          </a:xfrm>
          <a:prstGeom prst="line">
            <a:avLst/>
          </a:prstGeom>
          <a:noFill/>
          <a:ln w="9525">
            <a:solidFill>
              <a:schemeClr val="tx1"/>
            </a:solidFill>
            <a:round/>
            <a:headEnd/>
            <a:tailEnd type="triangle" w="med" len="med"/>
          </a:ln>
        </p:spPr>
        <p:txBody>
          <a:bodyPr/>
          <a:lstStyle/>
          <a:p>
            <a:endParaRPr lang="en-US"/>
          </a:p>
        </p:txBody>
      </p:sp>
      <p:grpSp>
        <p:nvGrpSpPr>
          <p:cNvPr id="39955" name="Group 28"/>
          <p:cNvGrpSpPr>
            <a:grpSpLocks/>
          </p:cNvGrpSpPr>
          <p:nvPr/>
        </p:nvGrpSpPr>
        <p:grpSpPr bwMode="auto">
          <a:xfrm>
            <a:off x="4498975" y="5022850"/>
            <a:ext cx="304800" cy="762000"/>
            <a:chOff x="1746" y="1933"/>
            <a:chExt cx="192" cy="480"/>
          </a:xfrm>
        </p:grpSpPr>
        <p:sp>
          <p:nvSpPr>
            <p:cNvPr id="39974" name="Freeform 29"/>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39975" name="Freeform 30"/>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sp>
        <p:nvSpPr>
          <p:cNvPr id="39956" name="Line 33"/>
          <p:cNvSpPr>
            <a:spLocks noChangeShapeType="1"/>
          </p:cNvSpPr>
          <p:nvPr/>
        </p:nvSpPr>
        <p:spPr bwMode="auto">
          <a:xfrm>
            <a:off x="6745288" y="3898900"/>
            <a:ext cx="558800" cy="1255713"/>
          </a:xfrm>
          <a:prstGeom prst="line">
            <a:avLst/>
          </a:prstGeom>
          <a:noFill/>
          <a:ln w="9525">
            <a:solidFill>
              <a:schemeClr val="tx1"/>
            </a:solidFill>
            <a:round/>
            <a:headEnd/>
            <a:tailEnd type="triangle" w="med" len="med"/>
          </a:ln>
        </p:spPr>
        <p:txBody>
          <a:bodyPr/>
          <a:lstStyle/>
          <a:p>
            <a:endParaRPr lang="en-US"/>
          </a:p>
        </p:txBody>
      </p:sp>
      <p:sp>
        <p:nvSpPr>
          <p:cNvPr id="39957" name="Line 34"/>
          <p:cNvSpPr>
            <a:spLocks noChangeShapeType="1"/>
          </p:cNvSpPr>
          <p:nvPr/>
        </p:nvSpPr>
        <p:spPr bwMode="auto">
          <a:xfrm flipH="1">
            <a:off x="7567613" y="3868738"/>
            <a:ext cx="14287" cy="1208087"/>
          </a:xfrm>
          <a:prstGeom prst="line">
            <a:avLst/>
          </a:prstGeom>
          <a:noFill/>
          <a:ln w="9525">
            <a:solidFill>
              <a:schemeClr val="tx1"/>
            </a:solidFill>
            <a:round/>
            <a:headEnd/>
            <a:tailEnd type="triangle" w="med" len="med"/>
          </a:ln>
        </p:spPr>
        <p:txBody>
          <a:bodyPr/>
          <a:lstStyle/>
          <a:p>
            <a:endParaRPr lang="en-US"/>
          </a:p>
        </p:txBody>
      </p:sp>
      <p:sp>
        <p:nvSpPr>
          <p:cNvPr id="39958" name="Line 35"/>
          <p:cNvSpPr>
            <a:spLocks noChangeShapeType="1"/>
          </p:cNvSpPr>
          <p:nvPr/>
        </p:nvSpPr>
        <p:spPr bwMode="auto">
          <a:xfrm flipH="1">
            <a:off x="7815263" y="3898900"/>
            <a:ext cx="619125" cy="1255713"/>
          </a:xfrm>
          <a:prstGeom prst="line">
            <a:avLst/>
          </a:prstGeom>
          <a:noFill/>
          <a:ln w="9525">
            <a:solidFill>
              <a:schemeClr val="tx1"/>
            </a:solidFill>
            <a:round/>
            <a:headEnd/>
            <a:tailEnd type="triangle" w="med" len="med"/>
          </a:ln>
        </p:spPr>
        <p:txBody>
          <a:bodyPr/>
          <a:lstStyle/>
          <a:p>
            <a:endParaRPr lang="en-US"/>
          </a:p>
        </p:txBody>
      </p:sp>
      <p:grpSp>
        <p:nvGrpSpPr>
          <p:cNvPr id="39959" name="Group 36"/>
          <p:cNvGrpSpPr>
            <a:grpSpLocks/>
          </p:cNvGrpSpPr>
          <p:nvPr/>
        </p:nvGrpSpPr>
        <p:grpSpPr bwMode="auto">
          <a:xfrm>
            <a:off x="7421563" y="5000625"/>
            <a:ext cx="304800" cy="762000"/>
            <a:chOff x="1746" y="1933"/>
            <a:chExt cx="192" cy="480"/>
          </a:xfrm>
        </p:grpSpPr>
        <p:sp>
          <p:nvSpPr>
            <p:cNvPr id="39972" name="Freeform 37"/>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39973" name="Freeform 38"/>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pic>
        <p:nvPicPr>
          <p:cNvPr id="39960" name="Picture 40" descr="mouse2"/>
          <p:cNvPicPr>
            <a:picLocks noChangeAspect="1" noChangeArrowheads="1"/>
          </p:cNvPicPr>
          <p:nvPr/>
        </p:nvPicPr>
        <p:blipFill>
          <a:blip r:embed="rId3" cstate="print"/>
          <a:srcRect/>
          <a:stretch>
            <a:fillRect/>
          </a:stretch>
        </p:blipFill>
        <p:spPr bwMode="auto">
          <a:xfrm>
            <a:off x="3886200" y="2286000"/>
            <a:ext cx="682625" cy="576263"/>
          </a:xfrm>
          <a:prstGeom prst="rect">
            <a:avLst/>
          </a:prstGeom>
          <a:noFill/>
          <a:ln w="9525">
            <a:noFill/>
            <a:miter lim="800000"/>
            <a:headEnd/>
            <a:tailEnd/>
          </a:ln>
        </p:spPr>
      </p:pic>
      <p:pic>
        <p:nvPicPr>
          <p:cNvPr id="39961" name="Picture 41" descr="mouse2"/>
          <p:cNvPicPr>
            <a:picLocks noChangeAspect="1" noChangeArrowheads="1"/>
          </p:cNvPicPr>
          <p:nvPr/>
        </p:nvPicPr>
        <p:blipFill>
          <a:blip r:embed="rId3" cstate="print"/>
          <a:srcRect/>
          <a:stretch>
            <a:fillRect/>
          </a:stretch>
        </p:blipFill>
        <p:spPr bwMode="auto">
          <a:xfrm>
            <a:off x="4857750" y="2286000"/>
            <a:ext cx="682625" cy="576263"/>
          </a:xfrm>
          <a:prstGeom prst="rect">
            <a:avLst/>
          </a:prstGeom>
          <a:noFill/>
          <a:ln w="9525">
            <a:noFill/>
            <a:miter lim="800000"/>
            <a:headEnd/>
            <a:tailEnd/>
          </a:ln>
        </p:spPr>
      </p:pic>
      <p:sp>
        <p:nvSpPr>
          <p:cNvPr id="39962" name="Line 42"/>
          <p:cNvSpPr>
            <a:spLocks noChangeShapeType="1"/>
          </p:cNvSpPr>
          <p:nvPr/>
        </p:nvSpPr>
        <p:spPr bwMode="auto">
          <a:xfrm>
            <a:off x="4114800" y="2971800"/>
            <a:ext cx="381000" cy="1905000"/>
          </a:xfrm>
          <a:prstGeom prst="line">
            <a:avLst/>
          </a:prstGeom>
          <a:noFill/>
          <a:ln w="9525">
            <a:solidFill>
              <a:schemeClr val="tx1"/>
            </a:solidFill>
            <a:round/>
            <a:headEnd/>
            <a:tailEnd type="triangle" w="med" len="med"/>
          </a:ln>
        </p:spPr>
        <p:txBody>
          <a:bodyPr/>
          <a:lstStyle/>
          <a:p>
            <a:endParaRPr lang="en-US"/>
          </a:p>
        </p:txBody>
      </p:sp>
      <p:sp>
        <p:nvSpPr>
          <p:cNvPr id="39963" name="Line 44"/>
          <p:cNvSpPr>
            <a:spLocks noChangeShapeType="1"/>
          </p:cNvSpPr>
          <p:nvPr/>
        </p:nvSpPr>
        <p:spPr bwMode="auto">
          <a:xfrm flipH="1">
            <a:off x="4800600" y="2971800"/>
            <a:ext cx="304800" cy="1905000"/>
          </a:xfrm>
          <a:prstGeom prst="line">
            <a:avLst/>
          </a:prstGeom>
          <a:noFill/>
          <a:ln w="9525">
            <a:solidFill>
              <a:schemeClr val="tx1"/>
            </a:solidFill>
            <a:round/>
            <a:headEnd/>
            <a:tailEnd type="triangle" w="med" len="med"/>
          </a:ln>
        </p:spPr>
        <p:txBody>
          <a:bodyPr/>
          <a:lstStyle/>
          <a:p>
            <a:endParaRPr lang="en-US"/>
          </a:p>
        </p:txBody>
      </p:sp>
      <p:pic>
        <p:nvPicPr>
          <p:cNvPr id="39964" name="Picture 45" descr="mouse2"/>
          <p:cNvPicPr>
            <a:picLocks noChangeAspect="1" noChangeArrowheads="1"/>
          </p:cNvPicPr>
          <p:nvPr/>
        </p:nvPicPr>
        <p:blipFill>
          <a:blip r:embed="rId3" cstate="print"/>
          <a:srcRect/>
          <a:stretch>
            <a:fillRect/>
          </a:stretch>
        </p:blipFill>
        <p:spPr bwMode="auto">
          <a:xfrm>
            <a:off x="6804025" y="2286000"/>
            <a:ext cx="682625" cy="576263"/>
          </a:xfrm>
          <a:prstGeom prst="rect">
            <a:avLst/>
          </a:prstGeom>
          <a:noFill/>
          <a:ln w="9525">
            <a:noFill/>
            <a:miter lim="800000"/>
            <a:headEnd/>
            <a:tailEnd/>
          </a:ln>
        </p:spPr>
      </p:pic>
      <p:pic>
        <p:nvPicPr>
          <p:cNvPr id="39965" name="Picture 46" descr="mouse2"/>
          <p:cNvPicPr>
            <a:picLocks noChangeAspect="1" noChangeArrowheads="1"/>
          </p:cNvPicPr>
          <p:nvPr/>
        </p:nvPicPr>
        <p:blipFill>
          <a:blip r:embed="rId3" cstate="print"/>
          <a:srcRect/>
          <a:stretch>
            <a:fillRect/>
          </a:stretch>
        </p:blipFill>
        <p:spPr bwMode="auto">
          <a:xfrm>
            <a:off x="7775575" y="2286000"/>
            <a:ext cx="682625" cy="576263"/>
          </a:xfrm>
          <a:prstGeom prst="rect">
            <a:avLst/>
          </a:prstGeom>
          <a:noFill/>
          <a:ln w="9525">
            <a:noFill/>
            <a:miter lim="800000"/>
            <a:headEnd/>
            <a:tailEnd/>
          </a:ln>
        </p:spPr>
      </p:pic>
      <p:sp>
        <p:nvSpPr>
          <p:cNvPr id="39966" name="Line 47"/>
          <p:cNvSpPr>
            <a:spLocks noChangeShapeType="1"/>
          </p:cNvSpPr>
          <p:nvPr/>
        </p:nvSpPr>
        <p:spPr bwMode="auto">
          <a:xfrm>
            <a:off x="7032625" y="2971800"/>
            <a:ext cx="381000" cy="1905000"/>
          </a:xfrm>
          <a:prstGeom prst="line">
            <a:avLst/>
          </a:prstGeom>
          <a:noFill/>
          <a:ln w="9525">
            <a:solidFill>
              <a:schemeClr val="tx1"/>
            </a:solidFill>
            <a:round/>
            <a:headEnd/>
            <a:tailEnd type="triangle" w="med" len="med"/>
          </a:ln>
        </p:spPr>
        <p:txBody>
          <a:bodyPr/>
          <a:lstStyle/>
          <a:p>
            <a:endParaRPr lang="en-US"/>
          </a:p>
        </p:txBody>
      </p:sp>
      <p:sp>
        <p:nvSpPr>
          <p:cNvPr id="39967" name="Line 48"/>
          <p:cNvSpPr>
            <a:spLocks noChangeShapeType="1"/>
          </p:cNvSpPr>
          <p:nvPr/>
        </p:nvSpPr>
        <p:spPr bwMode="auto">
          <a:xfrm flipH="1">
            <a:off x="7718425" y="2971800"/>
            <a:ext cx="304800" cy="1905000"/>
          </a:xfrm>
          <a:prstGeom prst="line">
            <a:avLst/>
          </a:prstGeom>
          <a:noFill/>
          <a:ln w="9525">
            <a:solidFill>
              <a:schemeClr val="tx1"/>
            </a:solidFill>
            <a:round/>
            <a:headEnd/>
            <a:tailEnd type="triangle" w="med" len="med"/>
          </a:ln>
        </p:spPr>
        <p:txBody>
          <a:bodyPr/>
          <a:lstStyle/>
          <a:p>
            <a:endParaRPr lang="en-US"/>
          </a:p>
        </p:txBody>
      </p:sp>
      <p:pic>
        <p:nvPicPr>
          <p:cNvPr id="39968" name="Picture 49" descr="mouse2"/>
          <p:cNvPicPr>
            <a:picLocks noChangeAspect="1" noChangeArrowheads="1"/>
          </p:cNvPicPr>
          <p:nvPr/>
        </p:nvPicPr>
        <p:blipFill>
          <a:blip r:embed="rId3" cstate="print"/>
          <a:srcRect/>
          <a:stretch>
            <a:fillRect/>
          </a:stretch>
        </p:blipFill>
        <p:spPr bwMode="auto">
          <a:xfrm>
            <a:off x="784225" y="2286000"/>
            <a:ext cx="682625" cy="576263"/>
          </a:xfrm>
          <a:prstGeom prst="rect">
            <a:avLst/>
          </a:prstGeom>
          <a:noFill/>
          <a:ln w="9525">
            <a:noFill/>
            <a:miter lim="800000"/>
            <a:headEnd/>
            <a:tailEnd/>
          </a:ln>
        </p:spPr>
      </p:pic>
      <p:pic>
        <p:nvPicPr>
          <p:cNvPr id="39969" name="Picture 50" descr="mouse2"/>
          <p:cNvPicPr>
            <a:picLocks noChangeAspect="1" noChangeArrowheads="1"/>
          </p:cNvPicPr>
          <p:nvPr/>
        </p:nvPicPr>
        <p:blipFill>
          <a:blip r:embed="rId3" cstate="print"/>
          <a:srcRect/>
          <a:stretch>
            <a:fillRect/>
          </a:stretch>
        </p:blipFill>
        <p:spPr bwMode="auto">
          <a:xfrm>
            <a:off x="1755775" y="2286000"/>
            <a:ext cx="682625" cy="576263"/>
          </a:xfrm>
          <a:prstGeom prst="rect">
            <a:avLst/>
          </a:prstGeom>
          <a:noFill/>
          <a:ln w="9525">
            <a:noFill/>
            <a:miter lim="800000"/>
            <a:headEnd/>
            <a:tailEnd/>
          </a:ln>
        </p:spPr>
      </p:pic>
      <p:sp>
        <p:nvSpPr>
          <p:cNvPr id="39970" name="Line 51"/>
          <p:cNvSpPr>
            <a:spLocks noChangeShapeType="1"/>
          </p:cNvSpPr>
          <p:nvPr/>
        </p:nvSpPr>
        <p:spPr bwMode="auto">
          <a:xfrm>
            <a:off x="1012825" y="2971800"/>
            <a:ext cx="381000" cy="1905000"/>
          </a:xfrm>
          <a:prstGeom prst="line">
            <a:avLst/>
          </a:prstGeom>
          <a:noFill/>
          <a:ln w="9525">
            <a:solidFill>
              <a:schemeClr val="tx1"/>
            </a:solidFill>
            <a:round/>
            <a:headEnd/>
            <a:tailEnd type="triangle" w="med" len="med"/>
          </a:ln>
        </p:spPr>
        <p:txBody>
          <a:bodyPr/>
          <a:lstStyle/>
          <a:p>
            <a:endParaRPr lang="en-US"/>
          </a:p>
        </p:txBody>
      </p:sp>
      <p:sp>
        <p:nvSpPr>
          <p:cNvPr id="39971" name="Line 52"/>
          <p:cNvSpPr>
            <a:spLocks noChangeShapeType="1"/>
          </p:cNvSpPr>
          <p:nvPr/>
        </p:nvSpPr>
        <p:spPr bwMode="auto">
          <a:xfrm flipH="1">
            <a:off x="1698625" y="2971800"/>
            <a:ext cx="304800" cy="1905000"/>
          </a:xfrm>
          <a:prstGeom prst="line">
            <a:avLst/>
          </a:prstGeom>
          <a:noFill/>
          <a:ln w="9525">
            <a:solidFill>
              <a:schemeClr val="tx1"/>
            </a:solidFill>
            <a:round/>
            <a:headEnd/>
            <a:tailEnd type="triangle" w="med" len="med"/>
          </a:ln>
        </p:spPr>
        <p:txBody>
          <a:bodyPr/>
          <a:lstStyle/>
          <a:p>
            <a:endParaRPr lang="en-US"/>
          </a:p>
        </p:txBody>
      </p:sp>
      <p:sp>
        <p:nvSpPr>
          <p:cNvPr id="42" name="Oval 37"/>
          <p:cNvSpPr>
            <a:spLocks noChangeArrowheads="1"/>
          </p:cNvSpPr>
          <p:nvPr/>
        </p:nvSpPr>
        <p:spPr bwMode="auto">
          <a:xfrm>
            <a:off x="285087" y="1963057"/>
            <a:ext cx="2870353" cy="2394857"/>
          </a:xfrm>
          <a:prstGeom prst="ellipse">
            <a:avLst/>
          </a:prstGeom>
          <a:noFill/>
          <a:ln w="38100">
            <a:solidFill>
              <a:srgbClr val="CC3300"/>
            </a:solidFill>
            <a:round/>
            <a:headEnd/>
            <a:tailEnd/>
          </a:ln>
        </p:spPr>
        <p:txBody>
          <a:bodyPr wrap="none" anchor="ctr"/>
          <a:lstStyle/>
          <a:p>
            <a:endParaRPr lang="he-IL"/>
          </a:p>
        </p:txBody>
      </p:sp>
      <p:sp>
        <p:nvSpPr>
          <p:cNvPr id="43" name="WordArt 38"/>
          <p:cNvSpPr>
            <a:spLocks noChangeArrowheads="1" noChangeShapeType="1" noTextEdit="1"/>
          </p:cNvSpPr>
          <p:nvPr/>
        </p:nvSpPr>
        <p:spPr bwMode="auto">
          <a:xfrm rot="2225974">
            <a:off x="2170755" y="2058719"/>
            <a:ext cx="838200" cy="226104"/>
          </a:xfrm>
          <a:prstGeom prst="rect">
            <a:avLst/>
          </a:prstGeom>
        </p:spPr>
        <p:txBody>
          <a:bodyPr spcFirstLastPara="1" wrap="none" fromWordArt="1">
            <a:prstTxWarp prst="textArchUp">
              <a:avLst>
                <a:gd name="adj" fmla="val 11101596"/>
              </a:avLst>
            </a:prstTxWarp>
          </a:bodyPr>
          <a:lstStyle/>
          <a:p>
            <a:pPr algn="ctr"/>
            <a:r>
              <a:rPr lang="en-US" sz="2000" kern="10" dirty="0">
                <a:ln w="9525">
                  <a:solidFill>
                    <a:srgbClr val="000000"/>
                  </a:solidFill>
                  <a:round/>
                  <a:headEnd/>
                  <a:tailEnd/>
                </a:ln>
                <a:solidFill>
                  <a:srgbClr val="CC3300"/>
                </a:solidFill>
                <a:latin typeface="Arial Black"/>
              </a:rPr>
              <a:t>cage1</a:t>
            </a:r>
          </a:p>
        </p:txBody>
      </p:sp>
      <p:sp>
        <p:nvSpPr>
          <p:cNvPr id="44" name="Oval 39"/>
          <p:cNvSpPr>
            <a:spLocks noChangeArrowheads="1"/>
          </p:cNvSpPr>
          <p:nvPr/>
        </p:nvSpPr>
        <p:spPr bwMode="auto">
          <a:xfrm>
            <a:off x="3326737" y="1963057"/>
            <a:ext cx="2870353" cy="2394857"/>
          </a:xfrm>
          <a:prstGeom prst="ellipse">
            <a:avLst/>
          </a:prstGeom>
          <a:noFill/>
          <a:ln w="38100">
            <a:solidFill>
              <a:srgbClr val="3DCA36"/>
            </a:solidFill>
            <a:round/>
            <a:headEnd/>
            <a:tailEnd/>
          </a:ln>
        </p:spPr>
        <p:txBody>
          <a:bodyPr wrap="none" anchor="ctr"/>
          <a:lstStyle/>
          <a:p>
            <a:endParaRPr lang="he-IL"/>
          </a:p>
        </p:txBody>
      </p:sp>
      <p:sp>
        <p:nvSpPr>
          <p:cNvPr id="45" name="WordArt 40"/>
          <p:cNvSpPr>
            <a:spLocks noChangeArrowheads="1" noChangeShapeType="1" noTextEdit="1"/>
          </p:cNvSpPr>
          <p:nvPr/>
        </p:nvSpPr>
        <p:spPr bwMode="auto">
          <a:xfrm rot="2225974">
            <a:off x="5218755" y="2058719"/>
            <a:ext cx="838200" cy="226104"/>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rgbClr val="3DCA36"/>
                </a:solidFill>
                <a:latin typeface="Arial Black"/>
              </a:rPr>
              <a:t>cage2</a:t>
            </a:r>
          </a:p>
        </p:txBody>
      </p:sp>
      <p:sp>
        <p:nvSpPr>
          <p:cNvPr id="46" name="Oval 41"/>
          <p:cNvSpPr>
            <a:spLocks noChangeArrowheads="1"/>
          </p:cNvSpPr>
          <p:nvPr/>
        </p:nvSpPr>
        <p:spPr bwMode="auto">
          <a:xfrm>
            <a:off x="6275324" y="1981200"/>
            <a:ext cx="2792475" cy="2286000"/>
          </a:xfrm>
          <a:prstGeom prst="ellipse">
            <a:avLst/>
          </a:prstGeom>
          <a:noFill/>
          <a:ln w="38100">
            <a:solidFill>
              <a:schemeClr val="hlink"/>
            </a:solidFill>
            <a:round/>
            <a:headEnd/>
            <a:tailEnd/>
          </a:ln>
        </p:spPr>
        <p:txBody>
          <a:bodyPr wrap="none" anchor="ctr"/>
          <a:lstStyle/>
          <a:p>
            <a:pPr algn="ctr"/>
            <a:endParaRPr lang="he-IL">
              <a:solidFill>
                <a:schemeClr val="hlink"/>
              </a:solidFill>
              <a:latin typeface="Garamond" pitchFamily="18" charset="0"/>
            </a:endParaRPr>
          </a:p>
        </p:txBody>
      </p:sp>
      <p:sp>
        <p:nvSpPr>
          <p:cNvPr id="47" name="WordArt 42"/>
          <p:cNvSpPr>
            <a:spLocks noChangeArrowheads="1" noChangeShapeType="1" noTextEdit="1"/>
          </p:cNvSpPr>
          <p:nvPr/>
        </p:nvSpPr>
        <p:spPr bwMode="auto">
          <a:xfrm rot="2225974">
            <a:off x="8114355" y="2058719"/>
            <a:ext cx="838200" cy="226104"/>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chemeClr val="hlink"/>
                </a:solidFill>
                <a:latin typeface="Arial Black"/>
              </a:rPr>
              <a:t>cage3</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143000" y="193675"/>
            <a:ext cx="7067550" cy="1065213"/>
          </a:xfrm>
          <a:noFill/>
        </p:spPr>
        <p:txBody>
          <a:bodyPr/>
          <a:lstStyle/>
          <a:p>
            <a:pPr eaLnBrk="1" hangingPunct="1"/>
            <a:r>
              <a:rPr lang="en-US" smtClean="0">
                <a:solidFill>
                  <a:schemeClr val="tx1"/>
                </a:solidFill>
              </a:rPr>
              <a:t>How to pool?</a:t>
            </a:r>
          </a:p>
        </p:txBody>
      </p:sp>
      <p:pic>
        <p:nvPicPr>
          <p:cNvPr id="40963" name="Picture 3" descr="mouse2"/>
          <p:cNvPicPr>
            <a:picLocks noChangeAspect="1" noChangeArrowheads="1"/>
          </p:cNvPicPr>
          <p:nvPr/>
        </p:nvPicPr>
        <p:blipFill>
          <a:blip r:embed="rId3" cstate="print"/>
          <a:srcRect/>
          <a:stretch>
            <a:fillRect/>
          </a:stretch>
        </p:blipFill>
        <p:spPr bwMode="auto">
          <a:xfrm>
            <a:off x="387350" y="2446338"/>
            <a:ext cx="698500" cy="590550"/>
          </a:xfrm>
          <a:prstGeom prst="rect">
            <a:avLst/>
          </a:prstGeom>
          <a:noFill/>
          <a:ln w="9525">
            <a:noFill/>
            <a:miter lim="800000"/>
            <a:headEnd/>
            <a:tailEnd/>
          </a:ln>
        </p:spPr>
      </p:pic>
      <p:pic>
        <p:nvPicPr>
          <p:cNvPr id="40964" name="Picture 4" descr="mouse2"/>
          <p:cNvPicPr>
            <a:picLocks noChangeAspect="1" noChangeArrowheads="1"/>
          </p:cNvPicPr>
          <p:nvPr/>
        </p:nvPicPr>
        <p:blipFill>
          <a:blip r:embed="rId3" cstate="print"/>
          <a:srcRect/>
          <a:stretch>
            <a:fillRect/>
          </a:stretch>
        </p:blipFill>
        <p:spPr bwMode="auto">
          <a:xfrm>
            <a:off x="1114425" y="2446338"/>
            <a:ext cx="698500" cy="590550"/>
          </a:xfrm>
          <a:prstGeom prst="rect">
            <a:avLst/>
          </a:prstGeom>
          <a:noFill/>
          <a:ln w="9525">
            <a:noFill/>
            <a:miter lim="800000"/>
            <a:headEnd/>
            <a:tailEnd/>
          </a:ln>
        </p:spPr>
      </p:pic>
      <p:pic>
        <p:nvPicPr>
          <p:cNvPr id="40965" name="Picture 5" descr="mouse2"/>
          <p:cNvPicPr>
            <a:picLocks noChangeAspect="1" noChangeArrowheads="1"/>
          </p:cNvPicPr>
          <p:nvPr/>
        </p:nvPicPr>
        <p:blipFill>
          <a:blip r:embed="rId3" cstate="print"/>
          <a:srcRect/>
          <a:stretch>
            <a:fillRect/>
          </a:stretch>
        </p:blipFill>
        <p:spPr bwMode="auto">
          <a:xfrm>
            <a:off x="1847850" y="2446338"/>
            <a:ext cx="698500" cy="590550"/>
          </a:xfrm>
          <a:prstGeom prst="rect">
            <a:avLst/>
          </a:prstGeom>
          <a:noFill/>
          <a:ln w="9525">
            <a:noFill/>
            <a:miter lim="800000"/>
            <a:headEnd/>
            <a:tailEnd/>
          </a:ln>
        </p:spPr>
      </p:pic>
      <p:pic>
        <p:nvPicPr>
          <p:cNvPr id="40966" name="Picture 9" descr="mouse2"/>
          <p:cNvPicPr>
            <a:picLocks noChangeAspect="1" noChangeArrowheads="1"/>
          </p:cNvPicPr>
          <p:nvPr/>
        </p:nvPicPr>
        <p:blipFill>
          <a:blip r:embed="rId3" cstate="print"/>
          <a:srcRect/>
          <a:stretch>
            <a:fillRect/>
          </a:stretch>
        </p:blipFill>
        <p:spPr bwMode="auto">
          <a:xfrm>
            <a:off x="3429000" y="2446338"/>
            <a:ext cx="682625" cy="576262"/>
          </a:xfrm>
          <a:prstGeom prst="rect">
            <a:avLst/>
          </a:prstGeom>
          <a:noFill/>
          <a:ln w="9525">
            <a:noFill/>
            <a:miter lim="800000"/>
            <a:headEnd/>
            <a:tailEnd/>
          </a:ln>
        </p:spPr>
      </p:pic>
      <p:pic>
        <p:nvPicPr>
          <p:cNvPr id="40967" name="Picture 10" descr="mouse2"/>
          <p:cNvPicPr>
            <a:picLocks noChangeAspect="1" noChangeArrowheads="1"/>
          </p:cNvPicPr>
          <p:nvPr/>
        </p:nvPicPr>
        <p:blipFill>
          <a:blip r:embed="rId3" cstate="print"/>
          <a:srcRect/>
          <a:stretch>
            <a:fillRect/>
          </a:stretch>
        </p:blipFill>
        <p:spPr bwMode="auto">
          <a:xfrm>
            <a:off x="4156075" y="2446338"/>
            <a:ext cx="682625" cy="576262"/>
          </a:xfrm>
          <a:prstGeom prst="rect">
            <a:avLst/>
          </a:prstGeom>
          <a:noFill/>
          <a:ln w="9525">
            <a:noFill/>
            <a:miter lim="800000"/>
            <a:headEnd/>
            <a:tailEnd/>
          </a:ln>
        </p:spPr>
      </p:pic>
      <p:pic>
        <p:nvPicPr>
          <p:cNvPr id="40968" name="Picture 11" descr="mouse2"/>
          <p:cNvPicPr>
            <a:picLocks noChangeAspect="1" noChangeArrowheads="1"/>
          </p:cNvPicPr>
          <p:nvPr/>
        </p:nvPicPr>
        <p:blipFill>
          <a:blip r:embed="rId3" cstate="print"/>
          <a:srcRect/>
          <a:stretch>
            <a:fillRect/>
          </a:stretch>
        </p:blipFill>
        <p:spPr bwMode="auto">
          <a:xfrm>
            <a:off x="4889500" y="2446338"/>
            <a:ext cx="682625" cy="576262"/>
          </a:xfrm>
          <a:prstGeom prst="rect">
            <a:avLst/>
          </a:prstGeom>
          <a:noFill/>
          <a:ln w="9525">
            <a:noFill/>
            <a:miter lim="800000"/>
            <a:headEnd/>
            <a:tailEnd/>
          </a:ln>
        </p:spPr>
      </p:pic>
      <p:pic>
        <p:nvPicPr>
          <p:cNvPr id="40969" name="Picture 12" descr="mouse2"/>
          <p:cNvPicPr>
            <a:picLocks noChangeAspect="1" noChangeArrowheads="1"/>
          </p:cNvPicPr>
          <p:nvPr/>
        </p:nvPicPr>
        <p:blipFill>
          <a:blip r:embed="rId3" cstate="print"/>
          <a:srcRect/>
          <a:stretch>
            <a:fillRect/>
          </a:stretch>
        </p:blipFill>
        <p:spPr bwMode="auto">
          <a:xfrm>
            <a:off x="6367463" y="2446338"/>
            <a:ext cx="644525" cy="544512"/>
          </a:xfrm>
          <a:prstGeom prst="rect">
            <a:avLst/>
          </a:prstGeom>
          <a:noFill/>
          <a:ln w="9525">
            <a:noFill/>
            <a:miter lim="800000"/>
            <a:headEnd/>
            <a:tailEnd/>
          </a:ln>
        </p:spPr>
      </p:pic>
      <p:pic>
        <p:nvPicPr>
          <p:cNvPr id="40970" name="Picture 13" descr="mouse2"/>
          <p:cNvPicPr>
            <a:picLocks noChangeAspect="1" noChangeArrowheads="1"/>
          </p:cNvPicPr>
          <p:nvPr/>
        </p:nvPicPr>
        <p:blipFill>
          <a:blip r:embed="rId3" cstate="print"/>
          <a:srcRect/>
          <a:stretch>
            <a:fillRect/>
          </a:stretch>
        </p:blipFill>
        <p:spPr bwMode="auto">
          <a:xfrm>
            <a:off x="7054850" y="2446338"/>
            <a:ext cx="644525" cy="544512"/>
          </a:xfrm>
          <a:prstGeom prst="rect">
            <a:avLst/>
          </a:prstGeom>
          <a:noFill/>
          <a:ln w="9525">
            <a:noFill/>
            <a:miter lim="800000"/>
            <a:headEnd/>
            <a:tailEnd/>
          </a:ln>
        </p:spPr>
      </p:pic>
      <p:pic>
        <p:nvPicPr>
          <p:cNvPr id="40971" name="Picture 14" descr="mouse2"/>
          <p:cNvPicPr>
            <a:picLocks noChangeAspect="1" noChangeArrowheads="1"/>
          </p:cNvPicPr>
          <p:nvPr/>
        </p:nvPicPr>
        <p:blipFill>
          <a:blip r:embed="rId3" cstate="print"/>
          <a:srcRect/>
          <a:stretch>
            <a:fillRect/>
          </a:stretch>
        </p:blipFill>
        <p:spPr bwMode="auto">
          <a:xfrm>
            <a:off x="7748588" y="2446338"/>
            <a:ext cx="644525" cy="544512"/>
          </a:xfrm>
          <a:prstGeom prst="rect">
            <a:avLst/>
          </a:prstGeom>
          <a:noFill/>
          <a:ln w="9525">
            <a:noFill/>
            <a:miter lim="800000"/>
            <a:headEnd/>
            <a:tailEnd/>
          </a:ln>
        </p:spPr>
      </p:pic>
      <p:grpSp>
        <p:nvGrpSpPr>
          <p:cNvPr id="40972" name="Group 16"/>
          <p:cNvGrpSpPr>
            <a:grpSpLocks/>
          </p:cNvGrpSpPr>
          <p:nvPr/>
        </p:nvGrpSpPr>
        <p:grpSpPr bwMode="auto">
          <a:xfrm>
            <a:off x="1450975" y="4343400"/>
            <a:ext cx="304800" cy="762000"/>
            <a:chOff x="1746" y="1933"/>
            <a:chExt cx="192" cy="480"/>
          </a:xfrm>
        </p:grpSpPr>
        <p:sp>
          <p:nvSpPr>
            <p:cNvPr id="41000" name="Freeform 17"/>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1001" name="Freeform 18"/>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40973" name="Group 20"/>
          <p:cNvGrpSpPr>
            <a:grpSpLocks/>
          </p:cNvGrpSpPr>
          <p:nvPr/>
        </p:nvGrpSpPr>
        <p:grpSpPr bwMode="auto">
          <a:xfrm>
            <a:off x="4498975" y="4337050"/>
            <a:ext cx="304800" cy="762000"/>
            <a:chOff x="1746" y="1933"/>
            <a:chExt cx="192" cy="480"/>
          </a:xfrm>
        </p:grpSpPr>
        <p:sp>
          <p:nvSpPr>
            <p:cNvPr id="40998" name="Freeform 21"/>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0999" name="Freeform 22"/>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40974" name="Group 24"/>
          <p:cNvGrpSpPr>
            <a:grpSpLocks/>
          </p:cNvGrpSpPr>
          <p:nvPr/>
        </p:nvGrpSpPr>
        <p:grpSpPr bwMode="auto">
          <a:xfrm>
            <a:off x="7421563" y="4314825"/>
            <a:ext cx="304800" cy="762000"/>
            <a:chOff x="1746" y="1933"/>
            <a:chExt cx="192" cy="480"/>
          </a:xfrm>
        </p:grpSpPr>
        <p:sp>
          <p:nvSpPr>
            <p:cNvPr id="40996" name="Freeform 25"/>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0997" name="Freeform 26"/>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sp>
        <p:nvSpPr>
          <p:cNvPr id="40975" name="Line 28"/>
          <p:cNvSpPr>
            <a:spLocks noChangeShapeType="1"/>
          </p:cNvSpPr>
          <p:nvPr/>
        </p:nvSpPr>
        <p:spPr bwMode="auto">
          <a:xfrm>
            <a:off x="2138363" y="3103563"/>
            <a:ext cx="5408612" cy="1128712"/>
          </a:xfrm>
          <a:prstGeom prst="line">
            <a:avLst/>
          </a:prstGeom>
          <a:noFill/>
          <a:ln w="9525">
            <a:solidFill>
              <a:srgbClr val="CC3300"/>
            </a:solidFill>
            <a:round/>
            <a:headEnd/>
            <a:tailEnd type="triangle" w="med" len="med"/>
          </a:ln>
        </p:spPr>
        <p:txBody>
          <a:bodyPr/>
          <a:lstStyle/>
          <a:p>
            <a:endParaRPr lang="en-US"/>
          </a:p>
        </p:txBody>
      </p:sp>
      <p:sp>
        <p:nvSpPr>
          <p:cNvPr id="40976" name="Line 29"/>
          <p:cNvSpPr>
            <a:spLocks noChangeShapeType="1"/>
          </p:cNvSpPr>
          <p:nvPr/>
        </p:nvSpPr>
        <p:spPr bwMode="auto">
          <a:xfrm>
            <a:off x="5186363" y="3065463"/>
            <a:ext cx="2324100" cy="1022350"/>
          </a:xfrm>
          <a:prstGeom prst="line">
            <a:avLst/>
          </a:prstGeom>
          <a:noFill/>
          <a:ln w="9525">
            <a:solidFill>
              <a:srgbClr val="3DCA36"/>
            </a:solidFill>
            <a:round/>
            <a:headEnd/>
            <a:tailEnd type="triangle" w="med" len="med"/>
          </a:ln>
        </p:spPr>
        <p:txBody>
          <a:bodyPr/>
          <a:lstStyle/>
          <a:p>
            <a:endParaRPr lang="en-US"/>
          </a:p>
        </p:txBody>
      </p:sp>
      <p:sp>
        <p:nvSpPr>
          <p:cNvPr id="40977" name="Line 30"/>
          <p:cNvSpPr>
            <a:spLocks noChangeShapeType="1"/>
          </p:cNvSpPr>
          <p:nvPr/>
        </p:nvSpPr>
        <p:spPr bwMode="auto">
          <a:xfrm flipH="1">
            <a:off x="1604963" y="3033713"/>
            <a:ext cx="2185987" cy="1131887"/>
          </a:xfrm>
          <a:prstGeom prst="line">
            <a:avLst/>
          </a:prstGeom>
          <a:noFill/>
          <a:ln w="9525">
            <a:solidFill>
              <a:srgbClr val="3DCA36"/>
            </a:solidFill>
            <a:round/>
            <a:headEnd/>
            <a:tailEnd type="triangle" w="med" len="med"/>
          </a:ln>
        </p:spPr>
        <p:txBody>
          <a:bodyPr/>
          <a:lstStyle/>
          <a:p>
            <a:endParaRPr lang="en-US"/>
          </a:p>
        </p:txBody>
      </p:sp>
      <p:sp>
        <p:nvSpPr>
          <p:cNvPr id="40978" name="Line 31"/>
          <p:cNvSpPr>
            <a:spLocks noChangeShapeType="1"/>
          </p:cNvSpPr>
          <p:nvPr/>
        </p:nvSpPr>
        <p:spPr bwMode="auto">
          <a:xfrm>
            <a:off x="977900" y="3133725"/>
            <a:ext cx="479425" cy="1054100"/>
          </a:xfrm>
          <a:prstGeom prst="line">
            <a:avLst/>
          </a:prstGeom>
          <a:noFill/>
          <a:ln w="9525">
            <a:solidFill>
              <a:srgbClr val="CC3300"/>
            </a:solidFill>
            <a:round/>
            <a:headEnd/>
            <a:tailEnd type="triangle" w="med" len="med"/>
          </a:ln>
        </p:spPr>
        <p:txBody>
          <a:bodyPr/>
          <a:lstStyle/>
          <a:p>
            <a:endParaRPr lang="en-US"/>
          </a:p>
        </p:txBody>
      </p:sp>
      <p:sp>
        <p:nvSpPr>
          <p:cNvPr id="40979" name="Line 32"/>
          <p:cNvSpPr>
            <a:spLocks noChangeShapeType="1"/>
          </p:cNvSpPr>
          <p:nvPr/>
        </p:nvSpPr>
        <p:spPr bwMode="auto">
          <a:xfrm flipH="1">
            <a:off x="1641475" y="3117850"/>
            <a:ext cx="5130800" cy="1146175"/>
          </a:xfrm>
          <a:prstGeom prst="line">
            <a:avLst/>
          </a:prstGeom>
          <a:noFill/>
          <a:ln w="9525">
            <a:solidFill>
              <a:schemeClr val="hlink"/>
            </a:solidFill>
            <a:round/>
            <a:headEnd/>
            <a:tailEnd type="triangle" w="med" len="med"/>
          </a:ln>
        </p:spPr>
        <p:txBody>
          <a:bodyPr/>
          <a:lstStyle/>
          <a:p>
            <a:endParaRPr lang="en-US"/>
          </a:p>
        </p:txBody>
      </p:sp>
      <p:sp>
        <p:nvSpPr>
          <p:cNvPr id="40980" name="Line 33"/>
          <p:cNvSpPr>
            <a:spLocks noChangeShapeType="1"/>
          </p:cNvSpPr>
          <p:nvPr/>
        </p:nvSpPr>
        <p:spPr bwMode="auto">
          <a:xfrm>
            <a:off x="1487488" y="3117850"/>
            <a:ext cx="3068637" cy="992188"/>
          </a:xfrm>
          <a:prstGeom prst="line">
            <a:avLst/>
          </a:prstGeom>
          <a:noFill/>
          <a:ln w="9525">
            <a:solidFill>
              <a:srgbClr val="CC3300"/>
            </a:solidFill>
            <a:round/>
            <a:headEnd/>
            <a:tailEnd type="triangle" w="med" len="med"/>
          </a:ln>
        </p:spPr>
        <p:txBody>
          <a:bodyPr/>
          <a:lstStyle/>
          <a:p>
            <a:endParaRPr lang="en-US"/>
          </a:p>
        </p:txBody>
      </p:sp>
      <p:sp>
        <p:nvSpPr>
          <p:cNvPr id="40981" name="Line 34"/>
          <p:cNvSpPr>
            <a:spLocks noChangeShapeType="1"/>
          </p:cNvSpPr>
          <p:nvPr/>
        </p:nvSpPr>
        <p:spPr bwMode="auto">
          <a:xfrm flipH="1">
            <a:off x="4633913" y="3101975"/>
            <a:ext cx="2867025" cy="1055688"/>
          </a:xfrm>
          <a:prstGeom prst="line">
            <a:avLst/>
          </a:prstGeom>
          <a:noFill/>
          <a:ln w="9525">
            <a:solidFill>
              <a:schemeClr val="hlink"/>
            </a:solidFill>
            <a:round/>
            <a:headEnd/>
            <a:tailEnd type="triangle" w="med" len="med"/>
          </a:ln>
        </p:spPr>
        <p:txBody>
          <a:bodyPr/>
          <a:lstStyle/>
          <a:p>
            <a:endParaRPr lang="en-US"/>
          </a:p>
        </p:txBody>
      </p:sp>
      <p:sp>
        <p:nvSpPr>
          <p:cNvPr id="40982" name="Line 35"/>
          <p:cNvSpPr>
            <a:spLocks noChangeShapeType="1"/>
          </p:cNvSpPr>
          <p:nvPr/>
        </p:nvSpPr>
        <p:spPr bwMode="auto">
          <a:xfrm flipH="1">
            <a:off x="7624763" y="3132138"/>
            <a:ext cx="604837" cy="1085850"/>
          </a:xfrm>
          <a:prstGeom prst="line">
            <a:avLst/>
          </a:prstGeom>
          <a:noFill/>
          <a:ln w="9525">
            <a:solidFill>
              <a:schemeClr val="hlink"/>
            </a:solidFill>
            <a:round/>
            <a:headEnd/>
            <a:tailEnd type="triangle" w="med" len="med"/>
          </a:ln>
        </p:spPr>
        <p:txBody>
          <a:bodyPr/>
          <a:lstStyle/>
          <a:p>
            <a:endParaRPr lang="en-US"/>
          </a:p>
        </p:txBody>
      </p:sp>
      <p:sp>
        <p:nvSpPr>
          <p:cNvPr id="40983" name="Line 36"/>
          <p:cNvSpPr>
            <a:spLocks noChangeShapeType="1"/>
          </p:cNvSpPr>
          <p:nvPr/>
        </p:nvSpPr>
        <p:spPr bwMode="auto">
          <a:xfrm>
            <a:off x="4572000" y="3117850"/>
            <a:ext cx="61913" cy="930275"/>
          </a:xfrm>
          <a:prstGeom prst="line">
            <a:avLst/>
          </a:prstGeom>
          <a:noFill/>
          <a:ln w="9525">
            <a:solidFill>
              <a:srgbClr val="3DCA36"/>
            </a:solidFill>
            <a:round/>
            <a:headEnd/>
            <a:tailEnd type="triangle" w="med" len="med"/>
          </a:ln>
        </p:spPr>
        <p:txBody>
          <a:bodyPr/>
          <a:lstStyle/>
          <a:p>
            <a:endParaRPr lang="en-US"/>
          </a:p>
        </p:txBody>
      </p:sp>
      <p:sp>
        <p:nvSpPr>
          <p:cNvPr id="40984" name="Oval 37"/>
          <p:cNvSpPr>
            <a:spLocks noChangeArrowheads="1"/>
          </p:cNvSpPr>
          <p:nvPr/>
        </p:nvSpPr>
        <p:spPr bwMode="auto">
          <a:xfrm>
            <a:off x="28575" y="1676400"/>
            <a:ext cx="2867025" cy="1676400"/>
          </a:xfrm>
          <a:prstGeom prst="ellipse">
            <a:avLst/>
          </a:prstGeom>
          <a:noFill/>
          <a:ln w="38100">
            <a:solidFill>
              <a:srgbClr val="CC3300"/>
            </a:solidFill>
            <a:round/>
            <a:headEnd/>
            <a:tailEnd/>
          </a:ln>
        </p:spPr>
        <p:txBody>
          <a:bodyPr wrap="none" anchor="ctr"/>
          <a:lstStyle/>
          <a:p>
            <a:endParaRPr lang="he-IL"/>
          </a:p>
        </p:txBody>
      </p:sp>
      <p:sp>
        <p:nvSpPr>
          <p:cNvPr id="40985" name="WordArt 38"/>
          <p:cNvSpPr>
            <a:spLocks noChangeArrowheads="1" noChangeShapeType="1" noTextEdit="1"/>
          </p:cNvSpPr>
          <p:nvPr/>
        </p:nvSpPr>
        <p:spPr bwMode="auto">
          <a:xfrm rot="2225974">
            <a:off x="20574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rgbClr val="CC3300"/>
                </a:solidFill>
                <a:latin typeface="Arial Black"/>
              </a:rPr>
              <a:t>cage1</a:t>
            </a:r>
          </a:p>
        </p:txBody>
      </p:sp>
      <p:sp>
        <p:nvSpPr>
          <p:cNvPr id="40986" name="Oval 39"/>
          <p:cNvSpPr>
            <a:spLocks noChangeArrowheads="1"/>
          </p:cNvSpPr>
          <p:nvPr/>
        </p:nvSpPr>
        <p:spPr bwMode="auto">
          <a:xfrm>
            <a:off x="3070225" y="1676400"/>
            <a:ext cx="2867025" cy="1676400"/>
          </a:xfrm>
          <a:prstGeom prst="ellipse">
            <a:avLst/>
          </a:prstGeom>
          <a:noFill/>
          <a:ln w="38100">
            <a:solidFill>
              <a:srgbClr val="3DCA36"/>
            </a:solidFill>
            <a:round/>
            <a:headEnd/>
            <a:tailEnd/>
          </a:ln>
        </p:spPr>
        <p:txBody>
          <a:bodyPr wrap="none" anchor="ctr"/>
          <a:lstStyle/>
          <a:p>
            <a:endParaRPr lang="he-IL"/>
          </a:p>
        </p:txBody>
      </p:sp>
      <p:sp>
        <p:nvSpPr>
          <p:cNvPr id="40987" name="WordArt 40"/>
          <p:cNvSpPr>
            <a:spLocks noChangeArrowheads="1" noChangeShapeType="1" noTextEdit="1"/>
          </p:cNvSpPr>
          <p:nvPr/>
        </p:nvSpPr>
        <p:spPr bwMode="auto">
          <a:xfrm rot="2225974">
            <a:off x="51054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rgbClr val="3DCA36"/>
                </a:solidFill>
                <a:latin typeface="Arial Black"/>
              </a:rPr>
              <a:t>cage2</a:t>
            </a:r>
          </a:p>
        </p:txBody>
      </p:sp>
      <p:sp>
        <p:nvSpPr>
          <p:cNvPr id="40988" name="Oval 41"/>
          <p:cNvSpPr>
            <a:spLocks noChangeArrowheads="1"/>
          </p:cNvSpPr>
          <p:nvPr/>
        </p:nvSpPr>
        <p:spPr bwMode="auto">
          <a:xfrm>
            <a:off x="6022975" y="1676400"/>
            <a:ext cx="2789238" cy="1600200"/>
          </a:xfrm>
          <a:prstGeom prst="ellipse">
            <a:avLst/>
          </a:prstGeom>
          <a:noFill/>
          <a:ln w="38100">
            <a:solidFill>
              <a:schemeClr val="hlink"/>
            </a:solidFill>
            <a:round/>
            <a:headEnd/>
            <a:tailEnd/>
          </a:ln>
        </p:spPr>
        <p:txBody>
          <a:bodyPr wrap="none" anchor="ctr"/>
          <a:lstStyle/>
          <a:p>
            <a:pPr algn="ctr"/>
            <a:endParaRPr lang="he-IL">
              <a:solidFill>
                <a:schemeClr val="hlink"/>
              </a:solidFill>
              <a:latin typeface="Garamond" pitchFamily="18" charset="0"/>
            </a:endParaRPr>
          </a:p>
        </p:txBody>
      </p:sp>
      <p:sp>
        <p:nvSpPr>
          <p:cNvPr id="40989" name="WordArt 42"/>
          <p:cNvSpPr>
            <a:spLocks noChangeArrowheads="1" noChangeShapeType="1" noTextEdit="1"/>
          </p:cNvSpPr>
          <p:nvPr/>
        </p:nvSpPr>
        <p:spPr bwMode="auto">
          <a:xfrm rot="2225974">
            <a:off x="80010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chemeClr val="hlink"/>
                </a:solidFill>
                <a:latin typeface="Arial Black"/>
              </a:rPr>
              <a:t>cage3</a:t>
            </a:r>
          </a:p>
        </p:txBody>
      </p:sp>
      <p:pic>
        <p:nvPicPr>
          <p:cNvPr id="40990" name="Picture 43" descr="mouse2"/>
          <p:cNvPicPr>
            <a:picLocks noChangeAspect="1" noChangeArrowheads="1"/>
          </p:cNvPicPr>
          <p:nvPr/>
        </p:nvPicPr>
        <p:blipFill>
          <a:blip r:embed="rId3" cstate="print"/>
          <a:srcRect/>
          <a:stretch>
            <a:fillRect/>
          </a:stretch>
        </p:blipFill>
        <p:spPr bwMode="auto">
          <a:xfrm>
            <a:off x="609600" y="1828800"/>
            <a:ext cx="682625" cy="576263"/>
          </a:xfrm>
          <a:prstGeom prst="rect">
            <a:avLst/>
          </a:prstGeom>
          <a:noFill/>
          <a:ln w="9525">
            <a:noFill/>
            <a:miter lim="800000"/>
            <a:headEnd/>
            <a:tailEnd/>
          </a:ln>
        </p:spPr>
      </p:pic>
      <p:pic>
        <p:nvPicPr>
          <p:cNvPr id="40991" name="Picture 44" descr="mouse2"/>
          <p:cNvPicPr>
            <a:picLocks noChangeAspect="1" noChangeArrowheads="1"/>
          </p:cNvPicPr>
          <p:nvPr/>
        </p:nvPicPr>
        <p:blipFill>
          <a:blip r:embed="rId3" cstate="print"/>
          <a:srcRect/>
          <a:stretch>
            <a:fillRect/>
          </a:stretch>
        </p:blipFill>
        <p:spPr bwMode="auto">
          <a:xfrm>
            <a:off x="1581150" y="1828800"/>
            <a:ext cx="682625" cy="576263"/>
          </a:xfrm>
          <a:prstGeom prst="rect">
            <a:avLst/>
          </a:prstGeom>
          <a:noFill/>
          <a:ln w="9525">
            <a:noFill/>
            <a:miter lim="800000"/>
            <a:headEnd/>
            <a:tailEnd/>
          </a:ln>
        </p:spPr>
      </p:pic>
      <p:pic>
        <p:nvPicPr>
          <p:cNvPr id="40992" name="Picture 45" descr="mouse2"/>
          <p:cNvPicPr>
            <a:picLocks noChangeAspect="1" noChangeArrowheads="1"/>
          </p:cNvPicPr>
          <p:nvPr/>
        </p:nvPicPr>
        <p:blipFill>
          <a:blip r:embed="rId3" cstate="print"/>
          <a:srcRect/>
          <a:stretch>
            <a:fillRect/>
          </a:stretch>
        </p:blipFill>
        <p:spPr bwMode="auto">
          <a:xfrm>
            <a:off x="3676650" y="1828800"/>
            <a:ext cx="682625" cy="576263"/>
          </a:xfrm>
          <a:prstGeom prst="rect">
            <a:avLst/>
          </a:prstGeom>
          <a:noFill/>
          <a:ln w="9525">
            <a:noFill/>
            <a:miter lim="800000"/>
            <a:headEnd/>
            <a:tailEnd/>
          </a:ln>
        </p:spPr>
      </p:pic>
      <p:pic>
        <p:nvPicPr>
          <p:cNvPr id="40993" name="Picture 46" descr="mouse2"/>
          <p:cNvPicPr>
            <a:picLocks noChangeAspect="1" noChangeArrowheads="1"/>
          </p:cNvPicPr>
          <p:nvPr/>
        </p:nvPicPr>
        <p:blipFill>
          <a:blip r:embed="rId3" cstate="print"/>
          <a:srcRect/>
          <a:stretch>
            <a:fillRect/>
          </a:stretch>
        </p:blipFill>
        <p:spPr bwMode="auto">
          <a:xfrm>
            <a:off x="4648200" y="1828800"/>
            <a:ext cx="682625" cy="576263"/>
          </a:xfrm>
          <a:prstGeom prst="rect">
            <a:avLst/>
          </a:prstGeom>
          <a:noFill/>
          <a:ln w="9525">
            <a:noFill/>
            <a:miter lim="800000"/>
            <a:headEnd/>
            <a:tailEnd/>
          </a:ln>
        </p:spPr>
      </p:pic>
      <p:pic>
        <p:nvPicPr>
          <p:cNvPr id="40994" name="Picture 47" descr="mouse2"/>
          <p:cNvPicPr>
            <a:picLocks noChangeAspect="1" noChangeArrowheads="1"/>
          </p:cNvPicPr>
          <p:nvPr/>
        </p:nvPicPr>
        <p:blipFill>
          <a:blip r:embed="rId3" cstate="print"/>
          <a:srcRect/>
          <a:stretch>
            <a:fillRect/>
          </a:stretch>
        </p:blipFill>
        <p:spPr bwMode="auto">
          <a:xfrm>
            <a:off x="6572250" y="1828800"/>
            <a:ext cx="682625" cy="576263"/>
          </a:xfrm>
          <a:prstGeom prst="rect">
            <a:avLst/>
          </a:prstGeom>
          <a:noFill/>
          <a:ln w="9525">
            <a:noFill/>
            <a:miter lim="800000"/>
            <a:headEnd/>
            <a:tailEnd/>
          </a:ln>
        </p:spPr>
      </p:pic>
      <p:pic>
        <p:nvPicPr>
          <p:cNvPr id="40995" name="Picture 48" descr="mouse2"/>
          <p:cNvPicPr>
            <a:picLocks noChangeAspect="1" noChangeArrowheads="1"/>
          </p:cNvPicPr>
          <p:nvPr/>
        </p:nvPicPr>
        <p:blipFill>
          <a:blip r:embed="rId3" cstate="print"/>
          <a:srcRect/>
          <a:stretch>
            <a:fillRect/>
          </a:stretch>
        </p:blipFill>
        <p:spPr bwMode="auto">
          <a:xfrm>
            <a:off x="7543800" y="1828800"/>
            <a:ext cx="682625" cy="5762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31</a:t>
            </a:fld>
            <a:endParaRPr lang="en-US"/>
          </a:p>
        </p:txBody>
      </p:sp>
    </p:spTree>
    <p:extLst>
      <p:ext uri="{BB962C8B-B14F-4D97-AF65-F5344CB8AC3E}">
        <p14:creationId xmlns:p14="http://schemas.microsoft.com/office/powerpoint/2010/main" val="3752714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143000" y="193675"/>
            <a:ext cx="7067550" cy="1065213"/>
          </a:xfrm>
          <a:noFill/>
        </p:spPr>
        <p:txBody>
          <a:bodyPr/>
          <a:lstStyle/>
          <a:p>
            <a:pPr eaLnBrk="1" hangingPunct="1"/>
            <a:r>
              <a:rPr lang="en-US" smtClean="0">
                <a:solidFill>
                  <a:schemeClr val="tx1"/>
                </a:solidFill>
              </a:rPr>
              <a:t>How to pool?</a:t>
            </a:r>
          </a:p>
        </p:txBody>
      </p:sp>
      <p:pic>
        <p:nvPicPr>
          <p:cNvPr id="40963" name="Picture 3" descr="mouse2"/>
          <p:cNvPicPr>
            <a:picLocks noChangeAspect="1" noChangeArrowheads="1"/>
          </p:cNvPicPr>
          <p:nvPr/>
        </p:nvPicPr>
        <p:blipFill>
          <a:blip r:embed="rId3" cstate="print"/>
          <a:srcRect/>
          <a:stretch>
            <a:fillRect/>
          </a:stretch>
        </p:blipFill>
        <p:spPr bwMode="auto">
          <a:xfrm>
            <a:off x="387350" y="2446338"/>
            <a:ext cx="698500" cy="590550"/>
          </a:xfrm>
          <a:prstGeom prst="rect">
            <a:avLst/>
          </a:prstGeom>
          <a:noFill/>
          <a:ln w="9525">
            <a:noFill/>
            <a:miter lim="800000"/>
            <a:headEnd/>
            <a:tailEnd/>
          </a:ln>
        </p:spPr>
      </p:pic>
      <p:pic>
        <p:nvPicPr>
          <p:cNvPr id="40964" name="Picture 4" descr="mouse2"/>
          <p:cNvPicPr>
            <a:picLocks noChangeAspect="1" noChangeArrowheads="1"/>
          </p:cNvPicPr>
          <p:nvPr/>
        </p:nvPicPr>
        <p:blipFill>
          <a:blip r:embed="rId3" cstate="print"/>
          <a:srcRect/>
          <a:stretch>
            <a:fillRect/>
          </a:stretch>
        </p:blipFill>
        <p:spPr bwMode="auto">
          <a:xfrm>
            <a:off x="1114425" y="2446338"/>
            <a:ext cx="698500" cy="590550"/>
          </a:xfrm>
          <a:prstGeom prst="rect">
            <a:avLst/>
          </a:prstGeom>
          <a:noFill/>
          <a:ln w="9525">
            <a:noFill/>
            <a:miter lim="800000"/>
            <a:headEnd/>
            <a:tailEnd/>
          </a:ln>
        </p:spPr>
      </p:pic>
      <p:pic>
        <p:nvPicPr>
          <p:cNvPr id="40965" name="Picture 5" descr="mouse2"/>
          <p:cNvPicPr>
            <a:picLocks noChangeAspect="1" noChangeArrowheads="1"/>
          </p:cNvPicPr>
          <p:nvPr/>
        </p:nvPicPr>
        <p:blipFill>
          <a:blip r:embed="rId3" cstate="print"/>
          <a:srcRect/>
          <a:stretch>
            <a:fillRect/>
          </a:stretch>
        </p:blipFill>
        <p:spPr bwMode="auto">
          <a:xfrm>
            <a:off x="1847850" y="2446338"/>
            <a:ext cx="698500" cy="590550"/>
          </a:xfrm>
          <a:prstGeom prst="rect">
            <a:avLst/>
          </a:prstGeom>
          <a:noFill/>
          <a:ln w="9525">
            <a:noFill/>
            <a:miter lim="800000"/>
            <a:headEnd/>
            <a:tailEnd/>
          </a:ln>
        </p:spPr>
      </p:pic>
      <p:pic>
        <p:nvPicPr>
          <p:cNvPr id="40966" name="Picture 9" descr="mouse2"/>
          <p:cNvPicPr>
            <a:picLocks noChangeAspect="1" noChangeArrowheads="1"/>
          </p:cNvPicPr>
          <p:nvPr/>
        </p:nvPicPr>
        <p:blipFill>
          <a:blip r:embed="rId3" cstate="print"/>
          <a:srcRect/>
          <a:stretch>
            <a:fillRect/>
          </a:stretch>
        </p:blipFill>
        <p:spPr bwMode="auto">
          <a:xfrm>
            <a:off x="3429000" y="2446338"/>
            <a:ext cx="682625" cy="576262"/>
          </a:xfrm>
          <a:prstGeom prst="rect">
            <a:avLst/>
          </a:prstGeom>
          <a:noFill/>
          <a:ln w="9525">
            <a:noFill/>
            <a:miter lim="800000"/>
            <a:headEnd/>
            <a:tailEnd/>
          </a:ln>
        </p:spPr>
      </p:pic>
      <p:pic>
        <p:nvPicPr>
          <p:cNvPr id="40967" name="Picture 10" descr="mouse2"/>
          <p:cNvPicPr>
            <a:picLocks noChangeAspect="1" noChangeArrowheads="1"/>
          </p:cNvPicPr>
          <p:nvPr/>
        </p:nvPicPr>
        <p:blipFill>
          <a:blip r:embed="rId3" cstate="print"/>
          <a:srcRect/>
          <a:stretch>
            <a:fillRect/>
          </a:stretch>
        </p:blipFill>
        <p:spPr bwMode="auto">
          <a:xfrm>
            <a:off x="4156075" y="2446338"/>
            <a:ext cx="682625" cy="576262"/>
          </a:xfrm>
          <a:prstGeom prst="rect">
            <a:avLst/>
          </a:prstGeom>
          <a:noFill/>
          <a:ln w="9525">
            <a:noFill/>
            <a:miter lim="800000"/>
            <a:headEnd/>
            <a:tailEnd/>
          </a:ln>
        </p:spPr>
      </p:pic>
      <p:pic>
        <p:nvPicPr>
          <p:cNvPr id="40968" name="Picture 11" descr="mouse2"/>
          <p:cNvPicPr>
            <a:picLocks noChangeAspect="1" noChangeArrowheads="1"/>
          </p:cNvPicPr>
          <p:nvPr/>
        </p:nvPicPr>
        <p:blipFill>
          <a:blip r:embed="rId3" cstate="print"/>
          <a:srcRect/>
          <a:stretch>
            <a:fillRect/>
          </a:stretch>
        </p:blipFill>
        <p:spPr bwMode="auto">
          <a:xfrm>
            <a:off x="4889500" y="2446338"/>
            <a:ext cx="682625" cy="576262"/>
          </a:xfrm>
          <a:prstGeom prst="rect">
            <a:avLst/>
          </a:prstGeom>
          <a:noFill/>
          <a:ln w="9525">
            <a:noFill/>
            <a:miter lim="800000"/>
            <a:headEnd/>
            <a:tailEnd/>
          </a:ln>
        </p:spPr>
      </p:pic>
      <p:pic>
        <p:nvPicPr>
          <p:cNvPr id="40969" name="Picture 12" descr="mouse2"/>
          <p:cNvPicPr>
            <a:picLocks noChangeAspect="1" noChangeArrowheads="1"/>
          </p:cNvPicPr>
          <p:nvPr/>
        </p:nvPicPr>
        <p:blipFill>
          <a:blip r:embed="rId3" cstate="print"/>
          <a:srcRect/>
          <a:stretch>
            <a:fillRect/>
          </a:stretch>
        </p:blipFill>
        <p:spPr bwMode="auto">
          <a:xfrm>
            <a:off x="6367463" y="2446338"/>
            <a:ext cx="644525" cy="544512"/>
          </a:xfrm>
          <a:prstGeom prst="rect">
            <a:avLst/>
          </a:prstGeom>
          <a:noFill/>
          <a:ln w="9525">
            <a:noFill/>
            <a:miter lim="800000"/>
            <a:headEnd/>
            <a:tailEnd/>
          </a:ln>
        </p:spPr>
      </p:pic>
      <p:pic>
        <p:nvPicPr>
          <p:cNvPr id="40970" name="Picture 13" descr="mouse2"/>
          <p:cNvPicPr>
            <a:picLocks noChangeAspect="1" noChangeArrowheads="1"/>
          </p:cNvPicPr>
          <p:nvPr/>
        </p:nvPicPr>
        <p:blipFill>
          <a:blip r:embed="rId3" cstate="print"/>
          <a:srcRect/>
          <a:stretch>
            <a:fillRect/>
          </a:stretch>
        </p:blipFill>
        <p:spPr bwMode="auto">
          <a:xfrm>
            <a:off x="7054850" y="2446338"/>
            <a:ext cx="644525" cy="544512"/>
          </a:xfrm>
          <a:prstGeom prst="rect">
            <a:avLst/>
          </a:prstGeom>
          <a:noFill/>
          <a:ln w="9525">
            <a:noFill/>
            <a:miter lim="800000"/>
            <a:headEnd/>
            <a:tailEnd/>
          </a:ln>
        </p:spPr>
      </p:pic>
      <p:pic>
        <p:nvPicPr>
          <p:cNvPr id="40971" name="Picture 14" descr="mouse2"/>
          <p:cNvPicPr>
            <a:picLocks noChangeAspect="1" noChangeArrowheads="1"/>
          </p:cNvPicPr>
          <p:nvPr/>
        </p:nvPicPr>
        <p:blipFill>
          <a:blip r:embed="rId3" cstate="print"/>
          <a:srcRect/>
          <a:stretch>
            <a:fillRect/>
          </a:stretch>
        </p:blipFill>
        <p:spPr bwMode="auto">
          <a:xfrm>
            <a:off x="7748588" y="2446338"/>
            <a:ext cx="644525" cy="544512"/>
          </a:xfrm>
          <a:prstGeom prst="rect">
            <a:avLst/>
          </a:prstGeom>
          <a:noFill/>
          <a:ln w="9525">
            <a:noFill/>
            <a:miter lim="800000"/>
            <a:headEnd/>
            <a:tailEnd/>
          </a:ln>
        </p:spPr>
      </p:pic>
      <p:grpSp>
        <p:nvGrpSpPr>
          <p:cNvPr id="40972" name="Group 16"/>
          <p:cNvGrpSpPr>
            <a:grpSpLocks/>
          </p:cNvGrpSpPr>
          <p:nvPr/>
        </p:nvGrpSpPr>
        <p:grpSpPr bwMode="auto">
          <a:xfrm>
            <a:off x="1450975" y="4343400"/>
            <a:ext cx="304800" cy="762000"/>
            <a:chOff x="1746" y="1933"/>
            <a:chExt cx="192" cy="480"/>
          </a:xfrm>
        </p:grpSpPr>
        <p:sp>
          <p:nvSpPr>
            <p:cNvPr id="41000" name="Freeform 17"/>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1001" name="Freeform 18"/>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40973" name="Group 20"/>
          <p:cNvGrpSpPr>
            <a:grpSpLocks/>
          </p:cNvGrpSpPr>
          <p:nvPr/>
        </p:nvGrpSpPr>
        <p:grpSpPr bwMode="auto">
          <a:xfrm>
            <a:off x="4498975" y="4337050"/>
            <a:ext cx="304800" cy="762000"/>
            <a:chOff x="1746" y="1933"/>
            <a:chExt cx="192" cy="480"/>
          </a:xfrm>
        </p:grpSpPr>
        <p:sp>
          <p:nvSpPr>
            <p:cNvPr id="40998" name="Freeform 21"/>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0999" name="Freeform 22"/>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grpSp>
        <p:nvGrpSpPr>
          <p:cNvPr id="40974" name="Group 24"/>
          <p:cNvGrpSpPr>
            <a:grpSpLocks/>
          </p:cNvGrpSpPr>
          <p:nvPr/>
        </p:nvGrpSpPr>
        <p:grpSpPr bwMode="auto">
          <a:xfrm>
            <a:off x="7421563" y="4314825"/>
            <a:ext cx="304800" cy="762000"/>
            <a:chOff x="1746" y="1933"/>
            <a:chExt cx="192" cy="480"/>
          </a:xfrm>
        </p:grpSpPr>
        <p:sp>
          <p:nvSpPr>
            <p:cNvPr id="40996" name="Freeform 25"/>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40997" name="Freeform 26"/>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solidFill>
              <a:srgbClr val="00FF00"/>
            </a:solidFill>
            <a:ln w="9525">
              <a:solidFill>
                <a:schemeClr val="tx1"/>
              </a:solidFill>
              <a:round/>
              <a:headEnd/>
              <a:tailEnd/>
            </a:ln>
          </p:spPr>
          <p:txBody>
            <a:bodyPr/>
            <a:lstStyle/>
            <a:p>
              <a:endParaRPr lang="he-IL"/>
            </a:p>
          </p:txBody>
        </p:sp>
      </p:grpSp>
      <p:sp>
        <p:nvSpPr>
          <p:cNvPr id="40975" name="Line 28"/>
          <p:cNvSpPr>
            <a:spLocks noChangeShapeType="1"/>
          </p:cNvSpPr>
          <p:nvPr/>
        </p:nvSpPr>
        <p:spPr bwMode="auto">
          <a:xfrm>
            <a:off x="2138363" y="3103563"/>
            <a:ext cx="5408612" cy="1128712"/>
          </a:xfrm>
          <a:prstGeom prst="line">
            <a:avLst/>
          </a:prstGeom>
          <a:noFill/>
          <a:ln w="9525">
            <a:solidFill>
              <a:srgbClr val="CC3300"/>
            </a:solidFill>
            <a:round/>
            <a:headEnd/>
            <a:tailEnd type="triangle" w="med" len="med"/>
          </a:ln>
        </p:spPr>
        <p:txBody>
          <a:bodyPr/>
          <a:lstStyle/>
          <a:p>
            <a:endParaRPr lang="en-US"/>
          </a:p>
        </p:txBody>
      </p:sp>
      <p:sp>
        <p:nvSpPr>
          <p:cNvPr id="40976" name="Line 29"/>
          <p:cNvSpPr>
            <a:spLocks noChangeShapeType="1"/>
          </p:cNvSpPr>
          <p:nvPr/>
        </p:nvSpPr>
        <p:spPr bwMode="auto">
          <a:xfrm>
            <a:off x="5186363" y="3065463"/>
            <a:ext cx="2324100" cy="1022350"/>
          </a:xfrm>
          <a:prstGeom prst="line">
            <a:avLst/>
          </a:prstGeom>
          <a:noFill/>
          <a:ln w="9525">
            <a:solidFill>
              <a:srgbClr val="3DCA36"/>
            </a:solidFill>
            <a:round/>
            <a:headEnd/>
            <a:tailEnd type="triangle" w="med" len="med"/>
          </a:ln>
        </p:spPr>
        <p:txBody>
          <a:bodyPr/>
          <a:lstStyle/>
          <a:p>
            <a:endParaRPr lang="en-US"/>
          </a:p>
        </p:txBody>
      </p:sp>
      <p:sp>
        <p:nvSpPr>
          <p:cNvPr id="40977" name="Line 30"/>
          <p:cNvSpPr>
            <a:spLocks noChangeShapeType="1"/>
          </p:cNvSpPr>
          <p:nvPr/>
        </p:nvSpPr>
        <p:spPr bwMode="auto">
          <a:xfrm flipH="1">
            <a:off x="1604963" y="3033713"/>
            <a:ext cx="2185987" cy="1131887"/>
          </a:xfrm>
          <a:prstGeom prst="line">
            <a:avLst/>
          </a:prstGeom>
          <a:noFill/>
          <a:ln w="9525">
            <a:solidFill>
              <a:srgbClr val="3DCA36"/>
            </a:solidFill>
            <a:round/>
            <a:headEnd/>
            <a:tailEnd type="triangle" w="med" len="med"/>
          </a:ln>
        </p:spPr>
        <p:txBody>
          <a:bodyPr/>
          <a:lstStyle/>
          <a:p>
            <a:endParaRPr lang="en-US"/>
          </a:p>
        </p:txBody>
      </p:sp>
      <p:sp>
        <p:nvSpPr>
          <p:cNvPr id="40978" name="Line 31"/>
          <p:cNvSpPr>
            <a:spLocks noChangeShapeType="1"/>
          </p:cNvSpPr>
          <p:nvPr/>
        </p:nvSpPr>
        <p:spPr bwMode="auto">
          <a:xfrm>
            <a:off x="977900" y="3133725"/>
            <a:ext cx="479425" cy="1054100"/>
          </a:xfrm>
          <a:prstGeom prst="line">
            <a:avLst/>
          </a:prstGeom>
          <a:noFill/>
          <a:ln w="9525">
            <a:solidFill>
              <a:srgbClr val="CC3300"/>
            </a:solidFill>
            <a:round/>
            <a:headEnd/>
            <a:tailEnd type="triangle" w="med" len="med"/>
          </a:ln>
        </p:spPr>
        <p:txBody>
          <a:bodyPr/>
          <a:lstStyle/>
          <a:p>
            <a:endParaRPr lang="en-US"/>
          </a:p>
        </p:txBody>
      </p:sp>
      <p:sp>
        <p:nvSpPr>
          <p:cNvPr id="40979" name="Line 32"/>
          <p:cNvSpPr>
            <a:spLocks noChangeShapeType="1"/>
          </p:cNvSpPr>
          <p:nvPr/>
        </p:nvSpPr>
        <p:spPr bwMode="auto">
          <a:xfrm flipH="1">
            <a:off x="1641475" y="3117850"/>
            <a:ext cx="5130800" cy="1146175"/>
          </a:xfrm>
          <a:prstGeom prst="line">
            <a:avLst/>
          </a:prstGeom>
          <a:noFill/>
          <a:ln w="9525">
            <a:solidFill>
              <a:schemeClr val="hlink"/>
            </a:solidFill>
            <a:round/>
            <a:headEnd/>
            <a:tailEnd type="triangle" w="med" len="med"/>
          </a:ln>
        </p:spPr>
        <p:txBody>
          <a:bodyPr/>
          <a:lstStyle/>
          <a:p>
            <a:endParaRPr lang="en-US"/>
          </a:p>
        </p:txBody>
      </p:sp>
      <p:sp>
        <p:nvSpPr>
          <p:cNvPr id="40980" name="Line 33"/>
          <p:cNvSpPr>
            <a:spLocks noChangeShapeType="1"/>
          </p:cNvSpPr>
          <p:nvPr/>
        </p:nvSpPr>
        <p:spPr bwMode="auto">
          <a:xfrm>
            <a:off x="1487488" y="3117850"/>
            <a:ext cx="3068637" cy="992188"/>
          </a:xfrm>
          <a:prstGeom prst="line">
            <a:avLst/>
          </a:prstGeom>
          <a:noFill/>
          <a:ln w="9525">
            <a:solidFill>
              <a:srgbClr val="CC3300"/>
            </a:solidFill>
            <a:round/>
            <a:headEnd/>
            <a:tailEnd type="triangle" w="med" len="med"/>
          </a:ln>
        </p:spPr>
        <p:txBody>
          <a:bodyPr/>
          <a:lstStyle/>
          <a:p>
            <a:endParaRPr lang="en-US"/>
          </a:p>
        </p:txBody>
      </p:sp>
      <p:sp>
        <p:nvSpPr>
          <p:cNvPr id="40981" name="Line 34"/>
          <p:cNvSpPr>
            <a:spLocks noChangeShapeType="1"/>
          </p:cNvSpPr>
          <p:nvPr/>
        </p:nvSpPr>
        <p:spPr bwMode="auto">
          <a:xfrm flipH="1">
            <a:off x="4633913" y="3101975"/>
            <a:ext cx="2867025" cy="1055688"/>
          </a:xfrm>
          <a:prstGeom prst="line">
            <a:avLst/>
          </a:prstGeom>
          <a:noFill/>
          <a:ln w="9525">
            <a:solidFill>
              <a:schemeClr val="hlink"/>
            </a:solidFill>
            <a:round/>
            <a:headEnd/>
            <a:tailEnd type="triangle" w="med" len="med"/>
          </a:ln>
        </p:spPr>
        <p:txBody>
          <a:bodyPr/>
          <a:lstStyle/>
          <a:p>
            <a:endParaRPr lang="en-US"/>
          </a:p>
        </p:txBody>
      </p:sp>
      <p:sp>
        <p:nvSpPr>
          <p:cNvPr id="40982" name="Line 35"/>
          <p:cNvSpPr>
            <a:spLocks noChangeShapeType="1"/>
          </p:cNvSpPr>
          <p:nvPr/>
        </p:nvSpPr>
        <p:spPr bwMode="auto">
          <a:xfrm flipH="1">
            <a:off x="7624763" y="3132138"/>
            <a:ext cx="604837" cy="1085850"/>
          </a:xfrm>
          <a:prstGeom prst="line">
            <a:avLst/>
          </a:prstGeom>
          <a:noFill/>
          <a:ln w="9525">
            <a:solidFill>
              <a:schemeClr val="hlink"/>
            </a:solidFill>
            <a:round/>
            <a:headEnd/>
            <a:tailEnd type="triangle" w="med" len="med"/>
          </a:ln>
        </p:spPr>
        <p:txBody>
          <a:bodyPr/>
          <a:lstStyle/>
          <a:p>
            <a:endParaRPr lang="en-US"/>
          </a:p>
        </p:txBody>
      </p:sp>
      <p:sp>
        <p:nvSpPr>
          <p:cNvPr id="40983" name="Line 36"/>
          <p:cNvSpPr>
            <a:spLocks noChangeShapeType="1"/>
          </p:cNvSpPr>
          <p:nvPr/>
        </p:nvSpPr>
        <p:spPr bwMode="auto">
          <a:xfrm>
            <a:off x="4572000" y="3117850"/>
            <a:ext cx="61913" cy="930275"/>
          </a:xfrm>
          <a:prstGeom prst="line">
            <a:avLst/>
          </a:prstGeom>
          <a:noFill/>
          <a:ln w="9525">
            <a:solidFill>
              <a:srgbClr val="3DCA36"/>
            </a:solidFill>
            <a:round/>
            <a:headEnd/>
            <a:tailEnd type="triangle" w="med" len="med"/>
          </a:ln>
        </p:spPr>
        <p:txBody>
          <a:bodyPr/>
          <a:lstStyle/>
          <a:p>
            <a:endParaRPr lang="en-US"/>
          </a:p>
        </p:txBody>
      </p:sp>
      <p:sp>
        <p:nvSpPr>
          <p:cNvPr id="40984" name="Oval 37"/>
          <p:cNvSpPr>
            <a:spLocks noChangeArrowheads="1"/>
          </p:cNvSpPr>
          <p:nvPr/>
        </p:nvSpPr>
        <p:spPr bwMode="auto">
          <a:xfrm>
            <a:off x="28575" y="1676400"/>
            <a:ext cx="2867025" cy="1676400"/>
          </a:xfrm>
          <a:prstGeom prst="ellipse">
            <a:avLst/>
          </a:prstGeom>
          <a:noFill/>
          <a:ln w="38100">
            <a:solidFill>
              <a:srgbClr val="CC3300"/>
            </a:solidFill>
            <a:round/>
            <a:headEnd/>
            <a:tailEnd/>
          </a:ln>
        </p:spPr>
        <p:txBody>
          <a:bodyPr wrap="none" anchor="ctr"/>
          <a:lstStyle/>
          <a:p>
            <a:endParaRPr lang="he-IL"/>
          </a:p>
        </p:txBody>
      </p:sp>
      <p:sp>
        <p:nvSpPr>
          <p:cNvPr id="40985" name="WordArt 38"/>
          <p:cNvSpPr>
            <a:spLocks noChangeArrowheads="1" noChangeShapeType="1" noTextEdit="1"/>
          </p:cNvSpPr>
          <p:nvPr/>
        </p:nvSpPr>
        <p:spPr bwMode="auto">
          <a:xfrm rot="2225974">
            <a:off x="20574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rgbClr val="CC3300"/>
                </a:solidFill>
                <a:latin typeface="Arial Black"/>
              </a:rPr>
              <a:t>cage1</a:t>
            </a:r>
          </a:p>
        </p:txBody>
      </p:sp>
      <p:sp>
        <p:nvSpPr>
          <p:cNvPr id="40986" name="Oval 39"/>
          <p:cNvSpPr>
            <a:spLocks noChangeArrowheads="1"/>
          </p:cNvSpPr>
          <p:nvPr/>
        </p:nvSpPr>
        <p:spPr bwMode="auto">
          <a:xfrm>
            <a:off x="3070225" y="1676400"/>
            <a:ext cx="2867025" cy="1676400"/>
          </a:xfrm>
          <a:prstGeom prst="ellipse">
            <a:avLst/>
          </a:prstGeom>
          <a:noFill/>
          <a:ln w="38100">
            <a:solidFill>
              <a:srgbClr val="3DCA36"/>
            </a:solidFill>
            <a:round/>
            <a:headEnd/>
            <a:tailEnd/>
          </a:ln>
        </p:spPr>
        <p:txBody>
          <a:bodyPr wrap="none" anchor="ctr"/>
          <a:lstStyle/>
          <a:p>
            <a:endParaRPr lang="he-IL"/>
          </a:p>
        </p:txBody>
      </p:sp>
      <p:sp>
        <p:nvSpPr>
          <p:cNvPr id="40987" name="WordArt 40"/>
          <p:cNvSpPr>
            <a:spLocks noChangeArrowheads="1" noChangeShapeType="1" noTextEdit="1"/>
          </p:cNvSpPr>
          <p:nvPr/>
        </p:nvSpPr>
        <p:spPr bwMode="auto">
          <a:xfrm rot="2225974">
            <a:off x="51054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rgbClr val="3DCA36"/>
                </a:solidFill>
                <a:latin typeface="Arial Black"/>
              </a:rPr>
              <a:t>cage2</a:t>
            </a:r>
          </a:p>
        </p:txBody>
      </p:sp>
      <p:sp>
        <p:nvSpPr>
          <p:cNvPr id="40988" name="Oval 41"/>
          <p:cNvSpPr>
            <a:spLocks noChangeArrowheads="1"/>
          </p:cNvSpPr>
          <p:nvPr/>
        </p:nvSpPr>
        <p:spPr bwMode="auto">
          <a:xfrm>
            <a:off x="6022975" y="1676400"/>
            <a:ext cx="2789238" cy="1600200"/>
          </a:xfrm>
          <a:prstGeom prst="ellipse">
            <a:avLst/>
          </a:prstGeom>
          <a:noFill/>
          <a:ln w="38100">
            <a:solidFill>
              <a:schemeClr val="hlink"/>
            </a:solidFill>
            <a:round/>
            <a:headEnd/>
            <a:tailEnd/>
          </a:ln>
        </p:spPr>
        <p:txBody>
          <a:bodyPr wrap="none" anchor="ctr"/>
          <a:lstStyle/>
          <a:p>
            <a:pPr algn="ctr"/>
            <a:endParaRPr lang="he-IL">
              <a:solidFill>
                <a:schemeClr val="hlink"/>
              </a:solidFill>
              <a:latin typeface="Garamond" pitchFamily="18" charset="0"/>
            </a:endParaRPr>
          </a:p>
        </p:txBody>
      </p:sp>
      <p:sp>
        <p:nvSpPr>
          <p:cNvPr id="40989" name="WordArt 42"/>
          <p:cNvSpPr>
            <a:spLocks noChangeArrowheads="1" noChangeShapeType="1" noTextEdit="1"/>
          </p:cNvSpPr>
          <p:nvPr/>
        </p:nvSpPr>
        <p:spPr bwMode="auto">
          <a:xfrm rot="2225974">
            <a:off x="8001000" y="1828800"/>
            <a:ext cx="838200" cy="192088"/>
          </a:xfrm>
          <a:prstGeom prst="rect">
            <a:avLst/>
          </a:prstGeom>
        </p:spPr>
        <p:txBody>
          <a:bodyPr spcFirstLastPara="1" wrap="none" fromWordArt="1">
            <a:prstTxWarp prst="textArchUp">
              <a:avLst>
                <a:gd name="adj" fmla="val 11101596"/>
              </a:avLst>
            </a:prstTxWarp>
          </a:bodyPr>
          <a:lstStyle/>
          <a:p>
            <a:pPr algn="ctr"/>
            <a:r>
              <a:rPr lang="en-US" sz="2000" kern="10">
                <a:ln w="9525">
                  <a:solidFill>
                    <a:srgbClr val="000000"/>
                  </a:solidFill>
                  <a:round/>
                  <a:headEnd/>
                  <a:tailEnd/>
                </a:ln>
                <a:solidFill>
                  <a:schemeClr val="hlink"/>
                </a:solidFill>
                <a:latin typeface="Arial Black"/>
              </a:rPr>
              <a:t>cage3</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decide?</a:t>
            </a:r>
            <a:endParaRPr lang="en-US" dirty="0"/>
          </a:p>
        </p:txBody>
      </p:sp>
      <p:sp>
        <p:nvSpPr>
          <p:cNvPr id="3" name="Content Placeholder 2"/>
          <p:cNvSpPr>
            <a:spLocks noGrp="1"/>
          </p:cNvSpPr>
          <p:nvPr>
            <p:ph idx="1"/>
          </p:nvPr>
        </p:nvSpPr>
        <p:spPr/>
        <p:txBody>
          <a:bodyPr/>
          <a:lstStyle/>
          <a:p>
            <a:r>
              <a:rPr lang="en-US" dirty="0" smtClean="0"/>
              <a:t>Do you expect to have batch effect between the cages?</a:t>
            </a:r>
          </a:p>
          <a:p>
            <a:pPr marL="0" indent="0">
              <a:buNone/>
            </a:pPr>
            <a:endParaRPr lang="en-US" dirty="0"/>
          </a:p>
          <a:p>
            <a:pPr marL="0" indent="0">
              <a:buNone/>
            </a:pPr>
            <a:endParaRPr lang="en-US" dirty="0" smtClean="0"/>
          </a:p>
          <a:p>
            <a:r>
              <a:rPr lang="en-US" dirty="0" smtClean="0"/>
              <a:t>How many animals do you have in each cage?</a:t>
            </a:r>
            <a:endParaRPr lang="en-US" dirty="0"/>
          </a:p>
        </p:txBody>
      </p:sp>
      <p:sp>
        <p:nvSpPr>
          <p:cNvPr id="4" name="Slide Number Placeholder 3"/>
          <p:cNvSpPr>
            <a:spLocks noGrp="1"/>
          </p:cNvSpPr>
          <p:nvPr>
            <p:ph type="sldNum" sz="quarter" idx="12"/>
          </p:nvPr>
        </p:nvSpPr>
        <p:spPr/>
        <p:txBody>
          <a:bodyPr/>
          <a:lstStyle/>
          <a:p>
            <a:pPr>
              <a:defRPr/>
            </a:pPr>
            <a:fld id="{995EFDA8-A016-4BFC-ABD5-50C6DDE2C694}" type="slidenum">
              <a:rPr lang="en-US" smtClean="0"/>
              <a:pPr>
                <a:defRPr/>
              </a:pPr>
              <a:t>33</a:t>
            </a:fld>
            <a:endParaRPr lang="en-US"/>
          </a:p>
        </p:txBody>
      </p:sp>
    </p:spTree>
    <p:extLst>
      <p:ext uri="{BB962C8B-B14F-4D97-AF65-F5344CB8AC3E}">
        <p14:creationId xmlns:p14="http://schemas.microsoft.com/office/powerpoint/2010/main" val="2270209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09600" y="719138"/>
            <a:ext cx="7696200" cy="4776787"/>
          </a:xfrm>
          <a:prstGeom prst="rect">
            <a:avLst/>
          </a:prstGeom>
          <a:noFill/>
          <a:ln w="9525">
            <a:noFill/>
            <a:miter lim="800000"/>
            <a:headEnd/>
            <a:tailEnd/>
          </a:ln>
        </p:spPr>
        <p:txBody>
          <a:bodyPr lIns="0" tIns="234876" rIns="0" bIns="26979" anchor="ctr">
            <a:spAutoFit/>
          </a:bodyPr>
          <a:lstStyle/>
          <a:p>
            <a:pPr algn="ctr"/>
            <a:r>
              <a:rPr lang="en-US" sz="4000" dirty="0"/>
              <a:t>Standard Deviation and Variance</a:t>
            </a:r>
          </a:p>
          <a:p>
            <a:pPr algn="ctr"/>
            <a:endParaRPr lang="en-US" sz="4000" dirty="0"/>
          </a:p>
          <a:p>
            <a:pPr algn="ctr"/>
            <a:r>
              <a:rPr lang="en-US" b="1" dirty="0"/>
              <a:t>Standard Deviation</a:t>
            </a:r>
          </a:p>
          <a:p>
            <a:pPr algn="ctr"/>
            <a:endParaRPr lang="en-US" b="1" dirty="0"/>
          </a:p>
          <a:p>
            <a:pPr algn="ctr"/>
            <a:r>
              <a:rPr lang="en-US" dirty="0"/>
              <a:t>The Standard Deviation (</a:t>
            </a:r>
            <a:r>
              <a:rPr lang="en-US" b="1" dirty="0"/>
              <a:t>σ</a:t>
            </a:r>
            <a:r>
              <a:rPr lang="en-US" dirty="0"/>
              <a:t>) is a measure of how spread out numbers are. </a:t>
            </a:r>
          </a:p>
          <a:p>
            <a:pPr algn="ctr"/>
            <a:r>
              <a:rPr lang="en-US" dirty="0" smtClean="0"/>
              <a:t>It </a:t>
            </a:r>
            <a:r>
              <a:rPr lang="en-US" dirty="0"/>
              <a:t>is the square root of the </a:t>
            </a:r>
            <a:r>
              <a:rPr lang="en-US" b="1" dirty="0"/>
              <a:t>Variance. </a:t>
            </a:r>
            <a:r>
              <a:rPr lang="en-US" dirty="0"/>
              <a:t>So now you ask, "What is the Variance?"</a:t>
            </a:r>
          </a:p>
          <a:p>
            <a:pPr algn="ctr"/>
            <a:endParaRPr lang="en-US" dirty="0"/>
          </a:p>
          <a:p>
            <a:pPr algn="ctr"/>
            <a:r>
              <a:rPr lang="en-US" b="1" dirty="0"/>
              <a:t>Variance</a:t>
            </a:r>
          </a:p>
          <a:p>
            <a:pPr algn="ctr"/>
            <a:endParaRPr lang="en-US" b="1" dirty="0"/>
          </a:p>
          <a:p>
            <a:pPr algn="ctr"/>
            <a:r>
              <a:rPr lang="en-US" dirty="0"/>
              <a:t>The Variance (which is the square of the standard deviation, </a:t>
            </a:r>
            <a:r>
              <a:rPr lang="en-US" dirty="0" err="1"/>
              <a:t>ie</a:t>
            </a:r>
            <a:r>
              <a:rPr lang="en-US" dirty="0"/>
              <a:t>: </a:t>
            </a:r>
            <a:r>
              <a:rPr lang="en-US" b="1" dirty="0"/>
              <a:t>σ</a:t>
            </a:r>
            <a:r>
              <a:rPr lang="en-US" b="1" baseline="30000" dirty="0"/>
              <a:t>2</a:t>
            </a:r>
            <a:r>
              <a:rPr lang="en-US" dirty="0"/>
              <a:t>) is defined as: </a:t>
            </a:r>
          </a:p>
          <a:p>
            <a:pPr algn="ctr"/>
            <a:r>
              <a:rPr lang="en-US" dirty="0"/>
              <a:t>The average of the </a:t>
            </a:r>
            <a:r>
              <a:rPr lang="en-US" b="1" dirty="0"/>
              <a:t>squared</a:t>
            </a:r>
            <a:r>
              <a:rPr lang="en-US" dirty="0"/>
              <a:t> differences from the Mean.</a:t>
            </a:r>
          </a:p>
          <a:p>
            <a:pPr algn="ctr"/>
            <a:endParaRPr lang="en-US" dirty="0"/>
          </a:p>
        </p:txBody>
      </p:sp>
      <p:sp>
        <p:nvSpPr>
          <p:cNvPr id="20483" name="Rectangle 5"/>
          <p:cNvSpPr>
            <a:spLocks noChangeArrowheads="1"/>
          </p:cNvSpPr>
          <p:nvPr/>
        </p:nvSpPr>
        <p:spPr bwMode="auto">
          <a:xfrm>
            <a:off x="5459413" y="6553200"/>
            <a:ext cx="3684587" cy="304800"/>
          </a:xfrm>
          <a:prstGeom prst="rect">
            <a:avLst/>
          </a:prstGeom>
          <a:noFill/>
          <a:ln w="9525">
            <a:noFill/>
            <a:miter lim="800000"/>
            <a:headEnd/>
            <a:tailEnd/>
          </a:ln>
        </p:spPr>
        <p:txBody>
          <a:bodyPr wrap="none">
            <a:spAutoFit/>
          </a:bodyPr>
          <a:lstStyle/>
          <a:p>
            <a:r>
              <a:rPr lang="en-US" sz="1400"/>
              <a:t>http://</a:t>
            </a:r>
            <a:r>
              <a:rPr lang="en-US" sz="1200"/>
              <a:t>www.mathsisfun.com/standard-deviation.html</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52400" y="685800"/>
            <a:ext cx="8686800" cy="5827713"/>
          </a:xfrm>
          <a:prstGeom prst="rect">
            <a:avLst/>
          </a:prstGeom>
          <a:noFill/>
          <a:ln w="9525">
            <a:noFill/>
            <a:miter lim="800000"/>
            <a:headEnd/>
            <a:tailEnd/>
          </a:ln>
        </p:spPr>
        <p:txBody>
          <a:bodyPr anchor="ctr">
            <a:spAutoFit/>
          </a:bodyPr>
          <a:lstStyle/>
          <a:p>
            <a:r>
              <a:rPr lang="en-US" dirty="0"/>
              <a:t>The formula for the variance in a </a:t>
            </a:r>
            <a:r>
              <a:rPr lang="en-US" dirty="0">
                <a:hlinkClick r:id="rId3"/>
              </a:rPr>
              <a:t>population</a:t>
            </a:r>
            <a:r>
              <a:rPr lang="en-US" dirty="0"/>
              <a:t> is</a:t>
            </a:r>
            <a:br>
              <a:rPr lang="en-US" dirty="0"/>
            </a:br>
            <a:r>
              <a:rPr lang="en-US" dirty="0"/>
              <a:t/>
            </a:r>
            <a:br>
              <a:rPr lang="en-US" dirty="0"/>
            </a:br>
            <a:r>
              <a:rPr lang="en-US" dirty="0"/>
              <a:t>               </a:t>
            </a:r>
            <a:br>
              <a:rPr lang="en-US" dirty="0"/>
            </a:br>
            <a:r>
              <a:rPr lang="en-US" dirty="0"/>
              <a:t/>
            </a:r>
            <a:br>
              <a:rPr lang="en-US" dirty="0"/>
            </a:br>
            <a:r>
              <a:rPr lang="en-US" dirty="0"/>
              <a:t>where μ is the mean and N is the number of scores. </a:t>
            </a:r>
            <a:br>
              <a:rPr lang="en-US" dirty="0"/>
            </a:br>
            <a:r>
              <a:rPr lang="en-US" dirty="0"/>
              <a:t/>
            </a:r>
            <a:br>
              <a:rPr lang="en-US" dirty="0"/>
            </a:br>
            <a:r>
              <a:rPr lang="en-US" dirty="0"/>
              <a:t>When the variance is computed in a </a:t>
            </a:r>
            <a:r>
              <a:rPr lang="en-US" dirty="0">
                <a:hlinkClick r:id="rId4"/>
              </a:rPr>
              <a:t>sample,</a:t>
            </a:r>
            <a:r>
              <a:rPr lang="en-US" dirty="0"/>
              <a:t> the statistic </a:t>
            </a:r>
            <a:br>
              <a:rPr lang="en-US" dirty="0"/>
            </a:br>
            <a:r>
              <a:rPr lang="en-US" dirty="0"/>
              <a:t/>
            </a:r>
            <a:br>
              <a:rPr lang="en-US" dirty="0"/>
            </a:br>
            <a:r>
              <a:rPr lang="en-US" dirty="0"/>
              <a:t>  </a:t>
            </a:r>
            <a:r>
              <a:rPr lang="en-US" sz="3600" dirty="0"/>
              <a:t> </a:t>
            </a:r>
            <a:r>
              <a:rPr lang="en-US" dirty="0"/>
              <a:t>                  </a:t>
            </a:r>
            <a:br>
              <a:rPr lang="en-US" dirty="0"/>
            </a:br>
            <a:r>
              <a:rPr lang="en-US" dirty="0"/>
              <a:t/>
            </a:r>
            <a:br>
              <a:rPr lang="en-US" dirty="0"/>
            </a:br>
            <a:r>
              <a:rPr lang="en-US" dirty="0"/>
              <a:t>(where M is the mean of the sample) can be used. S² is a </a:t>
            </a:r>
            <a:r>
              <a:rPr lang="en-US" dirty="0">
                <a:hlinkClick r:id="rId5"/>
              </a:rPr>
              <a:t>biased</a:t>
            </a:r>
            <a:r>
              <a:rPr lang="en-US" dirty="0"/>
              <a:t> estimate of σ², however. By far the most common formula for computing variance in a sample is:</a:t>
            </a:r>
            <a:br>
              <a:rPr lang="en-US" dirty="0"/>
            </a:br>
            <a:r>
              <a:rPr lang="en-US" dirty="0"/>
              <a:t/>
            </a:r>
            <a:br>
              <a:rPr lang="en-US" dirty="0"/>
            </a:br>
            <a:r>
              <a:rPr lang="en-US" dirty="0"/>
              <a:t>  </a:t>
            </a:r>
            <a:r>
              <a:rPr lang="en-US" sz="3400" dirty="0"/>
              <a:t> </a:t>
            </a:r>
            <a:r>
              <a:rPr lang="en-US" dirty="0"/>
              <a:t>                  </a:t>
            </a:r>
            <a:br>
              <a:rPr lang="en-US" dirty="0"/>
            </a:br>
            <a:r>
              <a:rPr lang="en-US" dirty="0"/>
              <a:t/>
            </a:r>
            <a:br>
              <a:rPr lang="en-US" dirty="0"/>
            </a:br>
            <a:r>
              <a:rPr lang="en-US" dirty="0"/>
              <a:t>which gives an unbiased estimate of σ². Since samples are usually used to estimate parameters, s² is the most commonly used measure of variance. Calculating the variance is an important part of many statistical applications and analyses. It is the first step in calculating the standard deviation </a:t>
            </a:r>
          </a:p>
        </p:txBody>
      </p:sp>
      <p:pic>
        <p:nvPicPr>
          <p:cNvPr id="21507" name="Picture 7" descr="v2"/>
          <p:cNvPicPr>
            <a:picLocks noChangeAspect="1" noChangeArrowheads="1"/>
          </p:cNvPicPr>
          <p:nvPr/>
        </p:nvPicPr>
        <p:blipFill>
          <a:blip r:embed="rId6" cstate="print"/>
          <a:srcRect/>
          <a:stretch>
            <a:fillRect/>
          </a:stretch>
        </p:blipFill>
        <p:spPr bwMode="auto">
          <a:xfrm>
            <a:off x="1066800" y="979488"/>
            <a:ext cx="1600200" cy="790575"/>
          </a:xfrm>
          <a:prstGeom prst="rect">
            <a:avLst/>
          </a:prstGeom>
          <a:noFill/>
          <a:ln w="9525">
            <a:noFill/>
            <a:miter lim="800000"/>
            <a:headEnd/>
            <a:tailEnd/>
          </a:ln>
        </p:spPr>
      </p:pic>
      <p:pic>
        <p:nvPicPr>
          <p:cNvPr id="21508" name="Picture 8" descr="v3"/>
          <p:cNvPicPr>
            <a:picLocks noChangeAspect="1" noChangeArrowheads="1"/>
          </p:cNvPicPr>
          <p:nvPr/>
        </p:nvPicPr>
        <p:blipFill>
          <a:blip r:embed="rId7" cstate="print"/>
          <a:srcRect/>
          <a:stretch>
            <a:fillRect/>
          </a:stretch>
        </p:blipFill>
        <p:spPr bwMode="auto">
          <a:xfrm>
            <a:off x="1181100" y="2760663"/>
            <a:ext cx="1409700" cy="838200"/>
          </a:xfrm>
          <a:prstGeom prst="rect">
            <a:avLst/>
          </a:prstGeom>
          <a:noFill/>
          <a:ln w="9525">
            <a:noFill/>
            <a:miter lim="800000"/>
            <a:headEnd/>
            <a:tailEnd/>
          </a:ln>
        </p:spPr>
      </p:pic>
      <p:pic>
        <p:nvPicPr>
          <p:cNvPr id="21509" name="Picture 9" descr="v4"/>
          <p:cNvPicPr>
            <a:picLocks noChangeAspect="1" noChangeArrowheads="1"/>
          </p:cNvPicPr>
          <p:nvPr/>
        </p:nvPicPr>
        <p:blipFill>
          <a:blip r:embed="rId8" cstate="print"/>
          <a:srcRect/>
          <a:stretch>
            <a:fillRect/>
          </a:stretch>
        </p:blipFill>
        <p:spPr bwMode="auto">
          <a:xfrm>
            <a:off x="1219200" y="4419600"/>
            <a:ext cx="1447800" cy="795338"/>
          </a:xfrm>
          <a:prstGeom prst="rect">
            <a:avLst/>
          </a:prstGeom>
          <a:noFill/>
          <a:ln w="9525">
            <a:noFill/>
            <a:miter lim="800000"/>
            <a:headEnd/>
            <a:tailEnd/>
          </a:ln>
        </p:spPr>
      </p:pic>
      <p:sp>
        <p:nvSpPr>
          <p:cNvPr id="21510" name="Rectangle 10"/>
          <p:cNvSpPr>
            <a:spLocks noChangeArrowheads="1"/>
          </p:cNvSpPr>
          <p:nvPr/>
        </p:nvSpPr>
        <p:spPr bwMode="auto">
          <a:xfrm>
            <a:off x="5848350" y="6553200"/>
            <a:ext cx="3295650" cy="304800"/>
          </a:xfrm>
          <a:prstGeom prst="rect">
            <a:avLst/>
          </a:prstGeom>
          <a:noFill/>
          <a:ln w="9525">
            <a:noFill/>
            <a:miter lim="800000"/>
            <a:headEnd/>
            <a:tailEnd/>
          </a:ln>
        </p:spPr>
        <p:txBody>
          <a:bodyPr wrap="none">
            <a:spAutoFit/>
          </a:bodyPr>
          <a:lstStyle/>
          <a:p>
            <a:r>
              <a:rPr lang="en-US" sz="1400"/>
              <a:t>http://</a:t>
            </a:r>
            <a:r>
              <a:rPr lang="en-US" sz="1200"/>
              <a:t>davidmlane.com/hyperstat/A16252.html</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35</a:t>
            </a:fld>
            <a:endParaRPr lang="en-US"/>
          </a:p>
        </p:txBody>
      </p:sp>
      <p:sp>
        <p:nvSpPr>
          <p:cNvPr id="3" name="Rectangle 2"/>
          <p:cNvSpPr/>
          <p:nvPr/>
        </p:nvSpPr>
        <p:spPr>
          <a:xfrm>
            <a:off x="5562600" y="829934"/>
            <a:ext cx="25527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The average of the </a:t>
            </a:r>
            <a:r>
              <a:rPr lang="en-US" b="1" dirty="0"/>
              <a:t>squared</a:t>
            </a:r>
            <a:r>
              <a:rPr lang="en-US" dirty="0"/>
              <a:t> differences from the Mean.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22120"/>
            <a:ext cx="2895600" cy="26559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for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797" y="1722120"/>
            <a:ext cx="4867603" cy="2655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304800"/>
            <a:ext cx="6781800" cy="1200329"/>
          </a:xfrm>
          <a:prstGeom prst="rect">
            <a:avLst/>
          </a:prstGeom>
        </p:spPr>
        <p:txBody>
          <a:bodyPr wrap="square">
            <a:spAutoFit/>
          </a:bodyPr>
          <a:lstStyle/>
          <a:p>
            <a:pPr algn="ctr"/>
            <a:r>
              <a:rPr lang="en-US" sz="3600" dirty="0">
                <a:solidFill>
                  <a:srgbClr val="292929"/>
                </a:solidFill>
                <a:latin typeface="+mj-lt"/>
              </a:rPr>
              <a:t>A visual interpretation of the standard deviation</a:t>
            </a:r>
            <a:endParaRPr lang="en-US" sz="3600" i="0" dirty="0">
              <a:solidFill>
                <a:srgbClr val="292929"/>
              </a:solidFill>
              <a:effectLst/>
              <a:latin typeface="+mj-lt"/>
            </a:endParaRPr>
          </a:p>
        </p:txBody>
      </p:sp>
      <p:sp>
        <p:nvSpPr>
          <p:cNvPr id="4" name="Rectangle 3"/>
          <p:cNvSpPr/>
          <p:nvPr/>
        </p:nvSpPr>
        <p:spPr>
          <a:xfrm>
            <a:off x="1143000" y="4876800"/>
            <a:ext cx="7239000" cy="1200329"/>
          </a:xfrm>
          <a:prstGeom prst="rect">
            <a:avLst/>
          </a:prstGeom>
        </p:spPr>
        <p:txBody>
          <a:bodyPr wrap="square">
            <a:spAutoFit/>
          </a:bodyPr>
          <a:lstStyle/>
          <a:p>
            <a:r>
              <a:rPr lang="en-US" dirty="0">
                <a:solidFill>
                  <a:srgbClr val="292929"/>
                </a:solidFill>
                <a:latin typeface="charter"/>
              </a:rPr>
              <a:t>As some differences are positive and some are negative, taking the sum will make negative numbers cancel out the positive ones ending up with zero (which does not mean anything). </a:t>
            </a:r>
            <a:endParaRPr lang="en-US" dirty="0" smtClean="0">
              <a:solidFill>
                <a:srgbClr val="292929"/>
              </a:solidFill>
              <a:latin typeface="charter"/>
            </a:endParaRPr>
          </a:p>
          <a:p>
            <a:r>
              <a:rPr lang="en-US" dirty="0" smtClean="0">
                <a:solidFill>
                  <a:srgbClr val="292929"/>
                </a:solidFill>
                <a:latin typeface="charter"/>
              </a:rPr>
              <a:t>To </a:t>
            </a:r>
            <a:r>
              <a:rPr lang="en-US" dirty="0">
                <a:solidFill>
                  <a:srgbClr val="292929"/>
                </a:solidFill>
                <a:latin typeface="charter"/>
              </a:rPr>
              <a:t>resolve this, we take the square of </a:t>
            </a:r>
            <a:r>
              <a:rPr lang="en-US" dirty="0" smtClean="0">
                <a:solidFill>
                  <a:srgbClr val="292929"/>
                </a:solidFill>
                <a:latin typeface="charter"/>
              </a:rPr>
              <a:t>differences.</a:t>
            </a:r>
            <a:endParaRPr lang="en-US" dirty="0"/>
          </a:p>
        </p:txBody>
      </p:sp>
      <p:sp>
        <p:nvSpPr>
          <p:cNvPr id="5" name="Rectangle 4"/>
          <p:cNvSpPr/>
          <p:nvPr/>
        </p:nvSpPr>
        <p:spPr>
          <a:xfrm>
            <a:off x="762000" y="6550223"/>
            <a:ext cx="8534400" cy="307777"/>
          </a:xfrm>
          <a:prstGeom prst="rect">
            <a:avLst/>
          </a:prstGeom>
        </p:spPr>
        <p:txBody>
          <a:bodyPr wrap="square">
            <a:spAutoFit/>
          </a:bodyPr>
          <a:lstStyle/>
          <a:p>
            <a:r>
              <a:rPr lang="en-US" sz="1400" dirty="0"/>
              <a:t>https://towardsdatascience.com/a-visual-interpretation-of-the-standard-deviation-30f4676c291c</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36</a:t>
            </a:fld>
            <a:endParaRPr lang="en-US"/>
          </a:p>
        </p:txBody>
      </p:sp>
    </p:spTree>
    <p:extLst>
      <p:ext uri="{BB962C8B-B14F-4D97-AF65-F5344CB8AC3E}">
        <p14:creationId xmlns:p14="http://schemas.microsoft.com/office/powerpoint/2010/main" val="142535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81000" y="884238"/>
            <a:ext cx="8382000" cy="3271837"/>
          </a:xfrm>
          <a:prstGeom prst="rect">
            <a:avLst/>
          </a:prstGeom>
          <a:noFill/>
          <a:ln w="9525">
            <a:noFill/>
            <a:miter lim="800000"/>
            <a:headEnd/>
            <a:tailEnd/>
          </a:ln>
        </p:spPr>
        <p:txBody>
          <a:bodyPr lIns="-57132" tIns="-53958" rIns="0" bIns="0" anchor="ctr">
            <a:spAutoFit/>
          </a:bodyPr>
          <a:lstStyle/>
          <a:p>
            <a:pPr algn="ctr"/>
            <a:r>
              <a:rPr lang="en-US" sz="2800" b="1"/>
              <a:t>*Note: Why </a:t>
            </a:r>
            <a:r>
              <a:rPr lang="en-US" sz="2800" b="1" i="1"/>
              <a:t>square </a:t>
            </a:r>
            <a:r>
              <a:rPr lang="en-US" sz="2800" b="1"/>
              <a:t>? </a:t>
            </a:r>
          </a:p>
          <a:p>
            <a:pPr algn="ctr"/>
            <a:endParaRPr lang="en-US" sz="2800" b="1"/>
          </a:p>
          <a:p>
            <a:pPr algn="ctr"/>
            <a:r>
              <a:rPr lang="en-US"/>
              <a:t>Squaring each difference makes them all positive numbers (to avoid negatives reducing the Variance) </a:t>
            </a:r>
          </a:p>
          <a:p>
            <a:pPr algn="ctr"/>
            <a:endParaRPr lang="en-US"/>
          </a:p>
          <a:p>
            <a:pPr algn="ctr"/>
            <a:r>
              <a:rPr lang="en-US"/>
              <a:t>And it also makes the bigger differences stand out. For example 100</a:t>
            </a:r>
            <a:r>
              <a:rPr lang="en-US" b="1" baseline="30000"/>
              <a:t>2</a:t>
            </a:r>
            <a:r>
              <a:rPr lang="en-US"/>
              <a:t>=10,000 is a lot bigger than 50</a:t>
            </a:r>
            <a:r>
              <a:rPr lang="en-US" b="1" baseline="30000"/>
              <a:t>2</a:t>
            </a:r>
            <a:r>
              <a:rPr lang="en-US"/>
              <a:t>=2,500. </a:t>
            </a:r>
          </a:p>
          <a:p>
            <a:pPr algn="ctr"/>
            <a:endParaRPr lang="en-US"/>
          </a:p>
          <a:p>
            <a:pPr algn="ctr"/>
            <a:r>
              <a:rPr lang="en-US"/>
              <a:t>But squaring them makes the final answer really big, and so un-squaring the Variance (by taking the square root) makes the Standard Deviation a much more useful number</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tks"/>
          <p:cNvPicPr>
            <a:picLocks noChangeAspect="1" noChangeArrowheads="1"/>
          </p:cNvPicPr>
          <p:nvPr/>
        </p:nvPicPr>
        <p:blipFill>
          <a:blip r:embed="rId2" cstate="print"/>
          <a:srcRect/>
          <a:stretch>
            <a:fillRect/>
          </a:stretch>
        </p:blipFill>
        <p:spPr bwMode="auto">
          <a:xfrm>
            <a:off x="2571750" y="1200150"/>
            <a:ext cx="4229100" cy="4229100"/>
          </a:xfrm>
          <a:prstGeom prst="rect">
            <a:avLst/>
          </a:prstGeom>
          <a:noFill/>
        </p:spPr>
      </p:pic>
      <p:sp>
        <p:nvSpPr>
          <p:cNvPr id="4" name="Text Box 3"/>
          <p:cNvSpPr txBox="1">
            <a:spLocks noChangeArrowheads="1"/>
          </p:cNvSpPr>
          <p:nvPr/>
        </p:nvSpPr>
        <p:spPr bwMode="auto">
          <a:xfrm>
            <a:off x="3371850" y="4457700"/>
            <a:ext cx="857250" cy="461665"/>
          </a:xfrm>
          <a:prstGeom prst="rect">
            <a:avLst/>
          </a:prstGeom>
          <a:noFill/>
          <a:ln w="9525">
            <a:noFill/>
            <a:miter lim="800000"/>
            <a:headEnd/>
            <a:tailEnd/>
          </a:ln>
          <a:effectLst/>
        </p:spPr>
        <p:txBody>
          <a:bodyPr>
            <a:spAutoFit/>
          </a:bodyPr>
          <a:lstStyle/>
          <a:p>
            <a:pPr>
              <a:spcBef>
                <a:spcPct val="50000"/>
              </a:spcBef>
            </a:pPr>
            <a:r>
              <a:rPr lang="he-IL" sz="2400" b="1" dirty="0">
                <a:solidFill>
                  <a:srgbClr val="0099CC"/>
                </a:solidFill>
              </a:rPr>
              <a:t>תודה</a:t>
            </a:r>
            <a:endParaRPr lang="en-US" sz="2400" b="1" dirty="0">
              <a:solidFill>
                <a:srgbClr val="0099CC"/>
              </a:solidFill>
            </a:endParaRPr>
          </a:p>
        </p:txBody>
      </p:sp>
    </p:spTree>
    <p:extLst>
      <p:ext uri="{BB962C8B-B14F-4D97-AF65-F5344CB8AC3E}">
        <p14:creationId xmlns:p14="http://schemas.microsoft.com/office/powerpoint/2010/main" val="290162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7"/>
          <p:cNvPicPr>
            <a:picLocks noGrp="1" noChangeAspect="1" noChangeArrowheads="1"/>
          </p:cNvPicPr>
          <p:nvPr>
            <p:ph idx="1"/>
          </p:nvPr>
        </p:nvPicPr>
        <p:blipFill>
          <a:blip r:embed="rId3" cstate="print"/>
          <a:srcRect/>
          <a:stretch>
            <a:fillRect/>
          </a:stretch>
        </p:blipFill>
        <p:spPr>
          <a:xfrm>
            <a:off x="3733800" y="4191000"/>
            <a:ext cx="3124200" cy="1779588"/>
          </a:xfrm>
          <a:noFill/>
        </p:spPr>
      </p:pic>
      <p:sp>
        <p:nvSpPr>
          <p:cNvPr id="7171" name="Rectangle 2"/>
          <p:cNvSpPr>
            <a:spLocks noGrp="1" noChangeArrowheads="1"/>
          </p:cNvSpPr>
          <p:nvPr>
            <p:ph type="title"/>
          </p:nvPr>
        </p:nvSpPr>
        <p:spPr/>
        <p:txBody>
          <a:bodyPr/>
          <a:lstStyle/>
          <a:p>
            <a:pPr eaLnBrk="1" hangingPunct="1"/>
            <a:r>
              <a:rPr lang="en-US" smtClean="0"/>
              <a:t>Accumulation of Noise</a:t>
            </a:r>
          </a:p>
        </p:txBody>
      </p:sp>
      <p:grpSp>
        <p:nvGrpSpPr>
          <p:cNvPr id="7172" name="Group 4"/>
          <p:cNvGrpSpPr>
            <a:grpSpLocks/>
          </p:cNvGrpSpPr>
          <p:nvPr/>
        </p:nvGrpSpPr>
        <p:grpSpPr bwMode="auto">
          <a:xfrm>
            <a:off x="2519363" y="2187575"/>
            <a:ext cx="1333500" cy="525463"/>
            <a:chOff x="419" y="1931"/>
            <a:chExt cx="840" cy="331"/>
          </a:xfrm>
        </p:grpSpPr>
        <p:sp>
          <p:nvSpPr>
            <p:cNvPr id="7197" name="Oval 5"/>
            <p:cNvSpPr>
              <a:spLocks noChangeArrowheads="1"/>
            </p:cNvSpPr>
            <p:nvPr/>
          </p:nvSpPr>
          <p:spPr bwMode="auto">
            <a:xfrm>
              <a:off x="427" y="2027"/>
              <a:ext cx="832" cy="235"/>
            </a:xfrm>
            <a:prstGeom prst="ellipse">
              <a:avLst/>
            </a:prstGeom>
            <a:solidFill>
              <a:srgbClr val="FFCC99"/>
            </a:solidFill>
            <a:ln w="9525" algn="ctr">
              <a:solidFill>
                <a:schemeClr val="tx1"/>
              </a:solidFill>
              <a:round/>
              <a:headEnd/>
              <a:tailEnd/>
            </a:ln>
          </p:spPr>
          <p:txBody>
            <a:bodyPr wrap="none" anchor="ctr"/>
            <a:lstStyle/>
            <a:p>
              <a:endParaRPr lang="he-IL"/>
            </a:p>
          </p:txBody>
        </p:sp>
        <p:sp>
          <p:nvSpPr>
            <p:cNvPr id="7198" name="Oval 6"/>
            <p:cNvSpPr>
              <a:spLocks noChangeArrowheads="1"/>
            </p:cNvSpPr>
            <p:nvPr/>
          </p:nvSpPr>
          <p:spPr bwMode="auto">
            <a:xfrm>
              <a:off x="419" y="1931"/>
              <a:ext cx="832" cy="235"/>
            </a:xfrm>
            <a:prstGeom prst="ellipse">
              <a:avLst/>
            </a:prstGeom>
            <a:noFill/>
            <a:ln w="9525" algn="ctr">
              <a:solidFill>
                <a:schemeClr val="tx1"/>
              </a:solidFill>
              <a:round/>
              <a:headEnd/>
              <a:tailEnd/>
            </a:ln>
          </p:spPr>
          <p:txBody>
            <a:bodyPr wrap="none" anchor="ctr"/>
            <a:lstStyle/>
            <a:p>
              <a:endParaRPr lang="he-IL"/>
            </a:p>
          </p:txBody>
        </p:sp>
        <p:sp>
          <p:nvSpPr>
            <p:cNvPr id="7199" name="Line 7"/>
            <p:cNvSpPr>
              <a:spLocks noChangeShapeType="1"/>
            </p:cNvSpPr>
            <p:nvPr/>
          </p:nvSpPr>
          <p:spPr bwMode="auto">
            <a:xfrm>
              <a:off x="426" y="2048"/>
              <a:ext cx="0" cy="117"/>
            </a:xfrm>
            <a:prstGeom prst="line">
              <a:avLst/>
            </a:prstGeom>
            <a:noFill/>
            <a:ln w="9525">
              <a:solidFill>
                <a:schemeClr val="tx1"/>
              </a:solidFill>
              <a:round/>
              <a:headEnd/>
              <a:tailEnd/>
            </a:ln>
          </p:spPr>
          <p:txBody>
            <a:bodyPr anchor="ctr"/>
            <a:lstStyle/>
            <a:p>
              <a:endParaRPr lang="en-US"/>
            </a:p>
          </p:txBody>
        </p:sp>
        <p:sp>
          <p:nvSpPr>
            <p:cNvPr id="7200" name="Line 8"/>
            <p:cNvSpPr>
              <a:spLocks noChangeShapeType="1"/>
            </p:cNvSpPr>
            <p:nvPr/>
          </p:nvSpPr>
          <p:spPr bwMode="auto">
            <a:xfrm>
              <a:off x="1255" y="2040"/>
              <a:ext cx="0" cy="117"/>
            </a:xfrm>
            <a:prstGeom prst="line">
              <a:avLst/>
            </a:prstGeom>
            <a:noFill/>
            <a:ln w="9525">
              <a:solidFill>
                <a:schemeClr val="tx1"/>
              </a:solidFill>
              <a:round/>
              <a:headEnd/>
              <a:tailEnd/>
            </a:ln>
          </p:spPr>
          <p:txBody>
            <a:bodyPr anchor="ctr"/>
            <a:lstStyle/>
            <a:p>
              <a:endParaRPr lang="en-US"/>
            </a:p>
          </p:txBody>
        </p:sp>
      </p:grpSp>
      <p:grpSp>
        <p:nvGrpSpPr>
          <p:cNvPr id="7173" name="Group 9"/>
          <p:cNvGrpSpPr>
            <a:grpSpLocks/>
          </p:cNvGrpSpPr>
          <p:nvPr/>
        </p:nvGrpSpPr>
        <p:grpSpPr bwMode="auto">
          <a:xfrm>
            <a:off x="5881688" y="2055813"/>
            <a:ext cx="304800" cy="762000"/>
            <a:chOff x="1746" y="1933"/>
            <a:chExt cx="192" cy="480"/>
          </a:xfrm>
        </p:grpSpPr>
        <p:sp>
          <p:nvSpPr>
            <p:cNvPr id="7195" name="Freeform 10"/>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7196" name="Freeform 11"/>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noFill/>
            <a:ln w="9525">
              <a:solidFill>
                <a:schemeClr val="tx1"/>
              </a:solidFill>
              <a:round/>
              <a:headEnd/>
              <a:tailEnd/>
            </a:ln>
          </p:spPr>
          <p:txBody>
            <a:bodyPr/>
            <a:lstStyle/>
            <a:p>
              <a:endParaRPr lang="he-IL"/>
            </a:p>
          </p:txBody>
        </p:sp>
      </p:grpSp>
      <p:grpSp>
        <p:nvGrpSpPr>
          <p:cNvPr id="7174" name="Group 12"/>
          <p:cNvGrpSpPr>
            <a:grpSpLocks/>
          </p:cNvGrpSpPr>
          <p:nvPr/>
        </p:nvGrpSpPr>
        <p:grpSpPr bwMode="auto">
          <a:xfrm>
            <a:off x="4802188" y="2051050"/>
            <a:ext cx="304800" cy="762000"/>
            <a:chOff x="1747" y="1845"/>
            <a:chExt cx="192" cy="480"/>
          </a:xfrm>
        </p:grpSpPr>
        <p:grpSp>
          <p:nvGrpSpPr>
            <p:cNvPr id="7190" name="Group 13"/>
            <p:cNvGrpSpPr>
              <a:grpSpLocks/>
            </p:cNvGrpSpPr>
            <p:nvPr/>
          </p:nvGrpSpPr>
          <p:grpSpPr bwMode="auto">
            <a:xfrm>
              <a:off x="1747" y="1845"/>
              <a:ext cx="192" cy="480"/>
              <a:chOff x="1746" y="1933"/>
              <a:chExt cx="192" cy="480"/>
            </a:xfrm>
          </p:grpSpPr>
          <p:sp>
            <p:nvSpPr>
              <p:cNvPr id="7193" name="Freeform 14"/>
              <p:cNvSpPr>
                <a:spLocks/>
              </p:cNvSpPr>
              <p:nvPr/>
            </p:nvSpPr>
            <p:spPr bwMode="auto">
              <a:xfrm>
                <a:off x="1746" y="1933"/>
                <a:ext cx="192" cy="480"/>
              </a:xfrm>
              <a:custGeom>
                <a:avLst/>
                <a:gdLst>
                  <a:gd name="T0" fmla="*/ 0 w 192"/>
                  <a:gd name="T1" fmla="*/ 0 h 480"/>
                  <a:gd name="T2" fmla="*/ 96 w 192"/>
                  <a:gd name="T3" fmla="*/ 480 h 480"/>
                  <a:gd name="T4" fmla="*/ 192 w 192"/>
                  <a:gd name="T5" fmla="*/ 0 h 480"/>
                  <a:gd name="T6" fmla="*/ 0 60000 65536"/>
                  <a:gd name="T7" fmla="*/ 0 60000 65536"/>
                  <a:gd name="T8" fmla="*/ 0 60000 65536"/>
                  <a:gd name="T9" fmla="*/ 0 w 192"/>
                  <a:gd name="T10" fmla="*/ 0 h 480"/>
                  <a:gd name="T11" fmla="*/ 192 w 192"/>
                  <a:gd name="T12" fmla="*/ 480 h 480"/>
                </a:gdLst>
                <a:ahLst/>
                <a:cxnLst>
                  <a:cxn ang="T6">
                    <a:pos x="T0" y="T1"/>
                  </a:cxn>
                  <a:cxn ang="T7">
                    <a:pos x="T2" y="T3"/>
                  </a:cxn>
                  <a:cxn ang="T8">
                    <a:pos x="T4" y="T5"/>
                  </a:cxn>
                </a:cxnLst>
                <a:rect l="T9" t="T10" r="T11" b="T12"/>
                <a:pathLst>
                  <a:path w="192" h="480">
                    <a:moveTo>
                      <a:pt x="0" y="0"/>
                    </a:moveTo>
                    <a:cubicBezTo>
                      <a:pt x="32" y="240"/>
                      <a:pt x="64" y="480"/>
                      <a:pt x="96" y="480"/>
                    </a:cubicBezTo>
                    <a:cubicBezTo>
                      <a:pt x="128" y="480"/>
                      <a:pt x="160" y="240"/>
                      <a:pt x="192" y="0"/>
                    </a:cubicBezTo>
                  </a:path>
                </a:pathLst>
              </a:custGeom>
              <a:noFill/>
              <a:ln w="9525">
                <a:solidFill>
                  <a:schemeClr val="tx1"/>
                </a:solidFill>
                <a:round/>
                <a:headEnd/>
                <a:tailEnd/>
              </a:ln>
            </p:spPr>
            <p:txBody>
              <a:bodyPr/>
              <a:lstStyle/>
              <a:p>
                <a:endParaRPr lang="he-IL"/>
              </a:p>
            </p:txBody>
          </p:sp>
          <p:sp>
            <p:nvSpPr>
              <p:cNvPr id="7194" name="Freeform 15"/>
              <p:cNvSpPr>
                <a:spLocks/>
              </p:cNvSpPr>
              <p:nvPr/>
            </p:nvSpPr>
            <p:spPr bwMode="auto">
              <a:xfrm>
                <a:off x="1786" y="2245"/>
                <a:ext cx="112" cy="168"/>
              </a:xfrm>
              <a:custGeom>
                <a:avLst/>
                <a:gdLst>
                  <a:gd name="T0" fmla="*/ 8 w 112"/>
                  <a:gd name="T1" fmla="*/ 24 h 168"/>
                  <a:gd name="T2" fmla="*/ 56 w 112"/>
                  <a:gd name="T3" fmla="*/ 168 h 168"/>
                  <a:gd name="T4" fmla="*/ 104 w 112"/>
                  <a:gd name="T5" fmla="*/ 24 h 168"/>
                  <a:gd name="T6" fmla="*/ 8 w 112"/>
                  <a:gd name="T7" fmla="*/ 24 h 168"/>
                  <a:gd name="T8" fmla="*/ 0 60000 65536"/>
                  <a:gd name="T9" fmla="*/ 0 60000 65536"/>
                  <a:gd name="T10" fmla="*/ 0 60000 65536"/>
                  <a:gd name="T11" fmla="*/ 0 60000 65536"/>
                  <a:gd name="T12" fmla="*/ 0 w 112"/>
                  <a:gd name="T13" fmla="*/ 0 h 168"/>
                  <a:gd name="T14" fmla="*/ 112 w 112"/>
                  <a:gd name="T15" fmla="*/ 168 h 168"/>
                </a:gdLst>
                <a:ahLst/>
                <a:cxnLst>
                  <a:cxn ang="T8">
                    <a:pos x="T0" y="T1"/>
                  </a:cxn>
                  <a:cxn ang="T9">
                    <a:pos x="T2" y="T3"/>
                  </a:cxn>
                  <a:cxn ang="T10">
                    <a:pos x="T4" y="T5"/>
                  </a:cxn>
                  <a:cxn ang="T11">
                    <a:pos x="T6" y="T7"/>
                  </a:cxn>
                </a:cxnLst>
                <a:rect l="T12" t="T13" r="T14" b="T15"/>
                <a:pathLst>
                  <a:path w="112" h="168">
                    <a:moveTo>
                      <a:pt x="8" y="24"/>
                    </a:moveTo>
                    <a:cubicBezTo>
                      <a:pt x="0" y="48"/>
                      <a:pt x="40" y="168"/>
                      <a:pt x="56" y="168"/>
                    </a:cubicBezTo>
                    <a:cubicBezTo>
                      <a:pt x="72" y="168"/>
                      <a:pt x="112" y="48"/>
                      <a:pt x="104" y="24"/>
                    </a:cubicBezTo>
                    <a:cubicBezTo>
                      <a:pt x="96" y="0"/>
                      <a:pt x="16" y="0"/>
                      <a:pt x="8" y="24"/>
                    </a:cubicBezTo>
                    <a:close/>
                  </a:path>
                </a:pathLst>
              </a:custGeom>
              <a:noFill/>
              <a:ln w="9525">
                <a:solidFill>
                  <a:schemeClr val="tx1"/>
                </a:solidFill>
                <a:round/>
                <a:headEnd/>
                <a:tailEnd/>
              </a:ln>
            </p:spPr>
            <p:txBody>
              <a:bodyPr/>
              <a:lstStyle/>
              <a:p>
                <a:endParaRPr lang="he-IL"/>
              </a:p>
            </p:txBody>
          </p:sp>
        </p:grpSp>
        <p:sp>
          <p:nvSpPr>
            <p:cNvPr id="7191" name="Freeform 16"/>
            <p:cNvSpPr>
              <a:spLocks/>
            </p:cNvSpPr>
            <p:nvPr/>
          </p:nvSpPr>
          <p:spPr bwMode="auto">
            <a:xfrm>
              <a:off x="1796" y="2186"/>
              <a:ext cx="81" cy="64"/>
            </a:xfrm>
            <a:custGeom>
              <a:avLst/>
              <a:gdLst>
                <a:gd name="T0" fmla="*/ 113 w 113"/>
                <a:gd name="T1" fmla="*/ 0 h 96"/>
                <a:gd name="T2" fmla="*/ 7 w 113"/>
                <a:gd name="T3" fmla="*/ 32 h 96"/>
                <a:gd name="T4" fmla="*/ 71 w 113"/>
                <a:gd name="T5" fmla="*/ 64 h 96"/>
                <a:gd name="T6" fmla="*/ 7 w 113"/>
                <a:gd name="T7" fmla="*/ 96 h 96"/>
                <a:gd name="T8" fmla="*/ 0 60000 65536"/>
                <a:gd name="T9" fmla="*/ 0 60000 65536"/>
                <a:gd name="T10" fmla="*/ 0 60000 65536"/>
                <a:gd name="T11" fmla="*/ 0 60000 65536"/>
                <a:gd name="T12" fmla="*/ 0 w 113"/>
                <a:gd name="T13" fmla="*/ 0 h 96"/>
                <a:gd name="T14" fmla="*/ 113 w 113"/>
                <a:gd name="T15" fmla="*/ 96 h 96"/>
              </a:gdLst>
              <a:ahLst/>
              <a:cxnLst>
                <a:cxn ang="T8">
                  <a:pos x="T0" y="T1"/>
                </a:cxn>
                <a:cxn ang="T9">
                  <a:pos x="T2" y="T3"/>
                </a:cxn>
                <a:cxn ang="T10">
                  <a:pos x="T4" y="T5"/>
                </a:cxn>
                <a:cxn ang="T11">
                  <a:pos x="T6" y="T7"/>
                </a:cxn>
              </a:cxnLst>
              <a:rect l="T12" t="T13" r="T14" b="T15"/>
              <a:pathLst>
                <a:path w="113" h="96">
                  <a:moveTo>
                    <a:pt x="113" y="0"/>
                  </a:moveTo>
                  <a:cubicBezTo>
                    <a:pt x="63" y="10"/>
                    <a:pt x="14" y="21"/>
                    <a:pt x="7" y="32"/>
                  </a:cubicBezTo>
                  <a:cubicBezTo>
                    <a:pt x="0" y="43"/>
                    <a:pt x="71" y="53"/>
                    <a:pt x="71" y="64"/>
                  </a:cubicBezTo>
                  <a:cubicBezTo>
                    <a:pt x="71" y="75"/>
                    <a:pt x="39" y="85"/>
                    <a:pt x="7" y="96"/>
                  </a:cubicBezTo>
                </a:path>
              </a:pathLst>
            </a:custGeom>
            <a:noFill/>
            <a:ln w="9525">
              <a:solidFill>
                <a:schemeClr val="tx1"/>
              </a:solidFill>
              <a:round/>
              <a:headEnd/>
              <a:tailEnd/>
            </a:ln>
          </p:spPr>
          <p:txBody>
            <a:bodyPr anchor="ctr"/>
            <a:lstStyle/>
            <a:p>
              <a:endParaRPr lang="he-IL"/>
            </a:p>
          </p:txBody>
        </p:sp>
        <p:sp>
          <p:nvSpPr>
            <p:cNvPr id="7192" name="Freeform 17"/>
            <p:cNvSpPr>
              <a:spLocks/>
            </p:cNvSpPr>
            <p:nvPr/>
          </p:nvSpPr>
          <p:spPr bwMode="auto">
            <a:xfrm>
              <a:off x="1810" y="2211"/>
              <a:ext cx="81" cy="64"/>
            </a:xfrm>
            <a:custGeom>
              <a:avLst/>
              <a:gdLst>
                <a:gd name="T0" fmla="*/ 113 w 113"/>
                <a:gd name="T1" fmla="*/ 0 h 96"/>
                <a:gd name="T2" fmla="*/ 7 w 113"/>
                <a:gd name="T3" fmla="*/ 32 h 96"/>
                <a:gd name="T4" fmla="*/ 71 w 113"/>
                <a:gd name="T5" fmla="*/ 64 h 96"/>
                <a:gd name="T6" fmla="*/ 7 w 113"/>
                <a:gd name="T7" fmla="*/ 96 h 96"/>
                <a:gd name="T8" fmla="*/ 0 60000 65536"/>
                <a:gd name="T9" fmla="*/ 0 60000 65536"/>
                <a:gd name="T10" fmla="*/ 0 60000 65536"/>
                <a:gd name="T11" fmla="*/ 0 60000 65536"/>
                <a:gd name="T12" fmla="*/ 0 w 113"/>
                <a:gd name="T13" fmla="*/ 0 h 96"/>
                <a:gd name="T14" fmla="*/ 113 w 113"/>
                <a:gd name="T15" fmla="*/ 96 h 96"/>
              </a:gdLst>
              <a:ahLst/>
              <a:cxnLst>
                <a:cxn ang="T8">
                  <a:pos x="T0" y="T1"/>
                </a:cxn>
                <a:cxn ang="T9">
                  <a:pos x="T2" y="T3"/>
                </a:cxn>
                <a:cxn ang="T10">
                  <a:pos x="T4" y="T5"/>
                </a:cxn>
                <a:cxn ang="T11">
                  <a:pos x="T6" y="T7"/>
                </a:cxn>
              </a:cxnLst>
              <a:rect l="T12" t="T13" r="T14" b="T15"/>
              <a:pathLst>
                <a:path w="113" h="96">
                  <a:moveTo>
                    <a:pt x="113" y="0"/>
                  </a:moveTo>
                  <a:cubicBezTo>
                    <a:pt x="63" y="10"/>
                    <a:pt x="14" y="21"/>
                    <a:pt x="7" y="32"/>
                  </a:cubicBezTo>
                  <a:cubicBezTo>
                    <a:pt x="0" y="43"/>
                    <a:pt x="71" y="53"/>
                    <a:pt x="71" y="64"/>
                  </a:cubicBezTo>
                  <a:cubicBezTo>
                    <a:pt x="71" y="75"/>
                    <a:pt x="39" y="85"/>
                    <a:pt x="7" y="96"/>
                  </a:cubicBezTo>
                </a:path>
              </a:pathLst>
            </a:custGeom>
            <a:noFill/>
            <a:ln w="9525">
              <a:solidFill>
                <a:schemeClr val="tx1"/>
              </a:solidFill>
              <a:round/>
              <a:headEnd/>
              <a:tailEnd/>
            </a:ln>
          </p:spPr>
          <p:txBody>
            <a:bodyPr anchor="ctr"/>
            <a:lstStyle/>
            <a:p>
              <a:endParaRPr lang="he-IL"/>
            </a:p>
          </p:txBody>
        </p:sp>
      </p:grpSp>
      <p:sp>
        <p:nvSpPr>
          <p:cNvPr id="7175" name="AutoShape 22"/>
          <p:cNvSpPr>
            <a:spLocks noChangeArrowheads="1"/>
          </p:cNvSpPr>
          <p:nvPr/>
        </p:nvSpPr>
        <p:spPr bwMode="auto">
          <a:xfrm>
            <a:off x="4100513" y="2297113"/>
            <a:ext cx="549275" cy="349250"/>
          </a:xfrm>
          <a:prstGeom prst="notchedRightArrow">
            <a:avLst>
              <a:gd name="adj1" fmla="val 50000"/>
              <a:gd name="adj2" fmla="val 39318"/>
            </a:avLst>
          </a:prstGeom>
          <a:solidFill>
            <a:schemeClr val="accent1"/>
          </a:solidFill>
          <a:ln w="9525" algn="ctr">
            <a:solidFill>
              <a:schemeClr val="tx1"/>
            </a:solidFill>
            <a:miter lim="800000"/>
            <a:headEnd/>
            <a:tailEnd/>
          </a:ln>
        </p:spPr>
        <p:txBody>
          <a:bodyPr wrap="none" anchor="ctr"/>
          <a:lstStyle/>
          <a:p>
            <a:endParaRPr lang="he-IL"/>
          </a:p>
        </p:txBody>
      </p:sp>
      <p:sp>
        <p:nvSpPr>
          <p:cNvPr id="7176" name="AutoShape 23"/>
          <p:cNvSpPr>
            <a:spLocks noChangeArrowheads="1"/>
          </p:cNvSpPr>
          <p:nvPr/>
        </p:nvSpPr>
        <p:spPr bwMode="auto">
          <a:xfrm>
            <a:off x="5216525" y="2286000"/>
            <a:ext cx="549275" cy="349250"/>
          </a:xfrm>
          <a:prstGeom prst="notchedRightArrow">
            <a:avLst>
              <a:gd name="adj1" fmla="val 50000"/>
              <a:gd name="adj2" fmla="val 39318"/>
            </a:avLst>
          </a:prstGeom>
          <a:solidFill>
            <a:schemeClr val="accent1"/>
          </a:solidFill>
          <a:ln w="9525" algn="ctr">
            <a:solidFill>
              <a:schemeClr val="tx1"/>
            </a:solidFill>
            <a:miter lim="800000"/>
            <a:headEnd/>
            <a:tailEnd/>
          </a:ln>
        </p:spPr>
        <p:txBody>
          <a:bodyPr wrap="none" anchor="ctr"/>
          <a:lstStyle/>
          <a:p>
            <a:endParaRPr lang="he-IL"/>
          </a:p>
        </p:txBody>
      </p:sp>
      <p:sp>
        <p:nvSpPr>
          <p:cNvPr id="7177" name="Text Box 27"/>
          <p:cNvSpPr txBox="1">
            <a:spLocks noChangeArrowheads="1"/>
          </p:cNvSpPr>
          <p:nvPr/>
        </p:nvSpPr>
        <p:spPr bwMode="auto">
          <a:xfrm>
            <a:off x="2057400" y="2971800"/>
            <a:ext cx="2209800" cy="825500"/>
          </a:xfrm>
          <a:prstGeom prst="rect">
            <a:avLst/>
          </a:prstGeom>
          <a:noFill/>
          <a:ln w="9525" algn="ctr">
            <a:noFill/>
            <a:miter lim="800000"/>
            <a:headEnd/>
            <a:tailEnd/>
          </a:ln>
        </p:spPr>
        <p:txBody>
          <a:bodyPr>
            <a:spAutoFit/>
          </a:bodyPr>
          <a:lstStyle/>
          <a:p>
            <a:r>
              <a:rPr lang="en-US" sz="1600" b="1">
                <a:latin typeface="Garamond" pitchFamily="18" charset="0"/>
              </a:rPr>
              <a:t>Biological Variation</a:t>
            </a:r>
            <a:r>
              <a:rPr lang="en-US" sz="1600">
                <a:latin typeface="Garamond" pitchFamily="18" charset="0"/>
              </a:rPr>
              <a:t> (medium ,cell, conditions, etc.)</a:t>
            </a:r>
          </a:p>
        </p:txBody>
      </p:sp>
      <p:sp>
        <p:nvSpPr>
          <p:cNvPr id="7178" name="Text Box 28"/>
          <p:cNvSpPr txBox="1">
            <a:spLocks noChangeArrowheads="1"/>
          </p:cNvSpPr>
          <p:nvPr/>
        </p:nvSpPr>
        <p:spPr bwMode="auto">
          <a:xfrm>
            <a:off x="4575175" y="3094038"/>
            <a:ext cx="1089025" cy="581025"/>
          </a:xfrm>
          <a:prstGeom prst="rect">
            <a:avLst/>
          </a:prstGeom>
          <a:noFill/>
          <a:ln w="9525" algn="ctr">
            <a:noFill/>
            <a:miter lim="800000"/>
            <a:headEnd/>
            <a:tailEnd/>
          </a:ln>
        </p:spPr>
        <p:txBody>
          <a:bodyPr>
            <a:spAutoFit/>
          </a:bodyPr>
          <a:lstStyle/>
          <a:p>
            <a:r>
              <a:rPr lang="en-US" sz="1600">
                <a:latin typeface="Garamond" pitchFamily="18" charset="0"/>
              </a:rPr>
              <a:t>RNA Extraction</a:t>
            </a:r>
          </a:p>
        </p:txBody>
      </p:sp>
      <p:sp>
        <p:nvSpPr>
          <p:cNvPr id="7179" name="Text Box 29"/>
          <p:cNvSpPr txBox="1">
            <a:spLocks noChangeArrowheads="1"/>
          </p:cNvSpPr>
          <p:nvPr/>
        </p:nvSpPr>
        <p:spPr bwMode="auto">
          <a:xfrm>
            <a:off x="5715000" y="3094038"/>
            <a:ext cx="1924050" cy="581025"/>
          </a:xfrm>
          <a:prstGeom prst="rect">
            <a:avLst/>
          </a:prstGeom>
          <a:noFill/>
          <a:ln w="9525" algn="ctr">
            <a:noFill/>
            <a:miter lim="800000"/>
            <a:headEnd/>
            <a:tailEnd/>
          </a:ln>
        </p:spPr>
        <p:txBody>
          <a:bodyPr>
            <a:spAutoFit/>
          </a:bodyPr>
          <a:lstStyle/>
          <a:p>
            <a:r>
              <a:rPr lang="en-US" sz="1600">
                <a:latin typeface="Garamond" pitchFamily="18" charset="0"/>
              </a:rPr>
              <a:t>“Master mixes”</a:t>
            </a:r>
          </a:p>
          <a:p>
            <a:r>
              <a:rPr lang="en-US" sz="1600">
                <a:latin typeface="Garamond" pitchFamily="18" charset="0"/>
              </a:rPr>
              <a:t> reaction pipetation</a:t>
            </a:r>
          </a:p>
        </p:txBody>
      </p:sp>
      <p:sp>
        <p:nvSpPr>
          <p:cNvPr id="7180" name="AutoShape 34"/>
          <p:cNvSpPr>
            <a:spLocks noChangeArrowheads="1"/>
          </p:cNvSpPr>
          <p:nvPr/>
        </p:nvSpPr>
        <p:spPr bwMode="auto">
          <a:xfrm>
            <a:off x="6858000" y="2286000"/>
            <a:ext cx="1752600" cy="2667000"/>
          </a:xfrm>
          <a:prstGeom prst="curvedLeftArrow">
            <a:avLst>
              <a:gd name="adj1" fmla="val 11462"/>
              <a:gd name="adj2" fmla="val 34683"/>
              <a:gd name="adj3" fmla="val 58829"/>
            </a:avLst>
          </a:prstGeom>
          <a:solidFill>
            <a:schemeClr val="accent1"/>
          </a:solidFill>
          <a:ln w="9525">
            <a:solidFill>
              <a:schemeClr val="tx1"/>
            </a:solidFill>
            <a:miter lim="800000"/>
            <a:headEnd/>
            <a:tailEnd/>
          </a:ln>
        </p:spPr>
        <p:txBody>
          <a:bodyPr wrap="none" anchor="ctr"/>
          <a:lstStyle/>
          <a:p>
            <a:endParaRPr lang="he-IL"/>
          </a:p>
        </p:txBody>
      </p:sp>
      <p:sp>
        <p:nvSpPr>
          <p:cNvPr id="7181" name="Text Box 38"/>
          <p:cNvSpPr txBox="1">
            <a:spLocks noChangeArrowheads="1"/>
          </p:cNvSpPr>
          <p:nvPr/>
        </p:nvSpPr>
        <p:spPr bwMode="auto">
          <a:xfrm>
            <a:off x="5221288" y="6019800"/>
            <a:ext cx="1371600" cy="336550"/>
          </a:xfrm>
          <a:prstGeom prst="rect">
            <a:avLst/>
          </a:prstGeom>
          <a:noFill/>
          <a:ln w="9525" algn="ctr">
            <a:noFill/>
            <a:miter lim="800000"/>
            <a:headEnd/>
            <a:tailEnd/>
          </a:ln>
        </p:spPr>
        <p:txBody>
          <a:bodyPr>
            <a:spAutoFit/>
          </a:bodyPr>
          <a:lstStyle/>
          <a:p>
            <a:r>
              <a:rPr lang="en-US" sz="1600">
                <a:latin typeface="Garamond" pitchFamily="18" charset="0"/>
              </a:rPr>
              <a:t>Quantification</a:t>
            </a:r>
          </a:p>
        </p:txBody>
      </p:sp>
      <p:sp>
        <p:nvSpPr>
          <p:cNvPr id="7182" name="Text Box 39"/>
          <p:cNvSpPr txBox="1">
            <a:spLocks noChangeArrowheads="1"/>
          </p:cNvSpPr>
          <p:nvPr/>
        </p:nvSpPr>
        <p:spPr bwMode="auto">
          <a:xfrm>
            <a:off x="914400" y="4791075"/>
            <a:ext cx="1793875" cy="831850"/>
          </a:xfrm>
          <a:prstGeom prst="rect">
            <a:avLst/>
          </a:prstGeom>
          <a:noFill/>
          <a:ln w="9525" algn="ctr">
            <a:solidFill>
              <a:schemeClr val="tx1"/>
            </a:solidFill>
            <a:miter lim="800000"/>
            <a:headEnd/>
            <a:tailEnd/>
          </a:ln>
        </p:spPr>
        <p:txBody>
          <a:bodyPr wrap="none">
            <a:spAutoFit/>
          </a:bodyPr>
          <a:lstStyle/>
          <a:p>
            <a:r>
              <a:rPr lang="en-US" sz="2400">
                <a:latin typeface="Garamond" pitchFamily="18" charset="0"/>
              </a:rPr>
              <a:t>Measurement</a:t>
            </a:r>
          </a:p>
          <a:p>
            <a:r>
              <a:rPr lang="en-US" sz="2400">
                <a:latin typeface="Garamond" pitchFamily="18" charset="0"/>
              </a:rPr>
              <a:t>variation</a:t>
            </a:r>
          </a:p>
        </p:txBody>
      </p:sp>
      <p:sp>
        <p:nvSpPr>
          <p:cNvPr id="7183" name="AutoShape 40"/>
          <p:cNvSpPr>
            <a:spLocks noChangeArrowheads="1"/>
          </p:cNvSpPr>
          <p:nvPr/>
        </p:nvSpPr>
        <p:spPr bwMode="auto">
          <a:xfrm rot="10800000">
            <a:off x="2852738" y="4999038"/>
            <a:ext cx="549275" cy="349250"/>
          </a:xfrm>
          <a:prstGeom prst="notchedRightArrow">
            <a:avLst>
              <a:gd name="adj1" fmla="val 50000"/>
              <a:gd name="adj2" fmla="val 39318"/>
            </a:avLst>
          </a:prstGeom>
          <a:solidFill>
            <a:schemeClr val="accent1"/>
          </a:solidFill>
          <a:ln w="9525" algn="ctr">
            <a:solidFill>
              <a:schemeClr val="tx1"/>
            </a:solidFill>
            <a:miter lim="800000"/>
            <a:headEnd/>
            <a:tailEnd/>
          </a:ln>
        </p:spPr>
        <p:txBody>
          <a:bodyPr wrap="none" anchor="ctr"/>
          <a:lstStyle/>
          <a:p>
            <a:endParaRPr lang="he-IL"/>
          </a:p>
        </p:txBody>
      </p:sp>
      <p:sp>
        <p:nvSpPr>
          <p:cNvPr id="7188" name="Text Box 49"/>
          <p:cNvSpPr txBox="1">
            <a:spLocks noChangeArrowheads="1"/>
          </p:cNvSpPr>
          <p:nvPr/>
        </p:nvSpPr>
        <p:spPr bwMode="auto">
          <a:xfrm>
            <a:off x="1524000" y="4038600"/>
            <a:ext cx="330200" cy="466725"/>
          </a:xfrm>
          <a:prstGeom prst="rect">
            <a:avLst/>
          </a:prstGeom>
          <a:noFill/>
          <a:ln w="9525" algn="ctr">
            <a:solidFill>
              <a:schemeClr val="tx1"/>
            </a:solidFill>
            <a:miter lim="800000"/>
            <a:headEnd/>
            <a:tailEnd/>
          </a:ln>
        </p:spPr>
        <p:txBody>
          <a:bodyPr wrap="none">
            <a:spAutoFit/>
          </a:bodyPr>
          <a:lstStyle/>
          <a:p>
            <a:r>
              <a:rPr lang="el-GR" sz="2400">
                <a:latin typeface="Garamond" pitchFamily="18" charset="0"/>
              </a:rPr>
              <a:t>ε</a:t>
            </a:r>
          </a:p>
        </p:txBody>
      </p:sp>
      <p:sp>
        <p:nvSpPr>
          <p:cNvPr id="7189" name="Text Box 55"/>
          <p:cNvSpPr txBox="1">
            <a:spLocks noChangeArrowheads="1"/>
          </p:cNvSpPr>
          <p:nvPr/>
        </p:nvSpPr>
        <p:spPr bwMode="auto">
          <a:xfrm>
            <a:off x="1828800" y="3962400"/>
            <a:ext cx="1089025" cy="581025"/>
          </a:xfrm>
          <a:prstGeom prst="rect">
            <a:avLst/>
          </a:prstGeom>
          <a:noFill/>
          <a:ln w="9525" algn="ctr">
            <a:noFill/>
            <a:miter lim="800000"/>
            <a:headEnd/>
            <a:tailEnd/>
          </a:ln>
        </p:spPr>
        <p:txBody>
          <a:bodyPr>
            <a:spAutoFit/>
          </a:bodyPr>
          <a:lstStyle/>
          <a:p>
            <a:r>
              <a:rPr lang="en-US" sz="1600">
                <a:latin typeface="Garamond" pitchFamily="18" charset="0"/>
              </a:rPr>
              <a:t>Random error</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7013"/>
            <a:ext cx="8229600" cy="777875"/>
          </a:xfrm>
        </p:spPr>
        <p:txBody>
          <a:bodyPr/>
          <a:lstStyle/>
          <a:p>
            <a:pPr eaLnBrk="1" hangingPunct="1"/>
            <a:r>
              <a:rPr lang="en-US" sz="4000" smtClean="0"/>
              <a:t>Characterizations of measurement</a:t>
            </a:r>
          </a:p>
        </p:txBody>
      </p:sp>
      <p:sp>
        <p:nvSpPr>
          <p:cNvPr id="4099" name="Rectangle 3"/>
          <p:cNvSpPr>
            <a:spLocks noGrp="1" noChangeArrowheads="1"/>
          </p:cNvSpPr>
          <p:nvPr>
            <p:ph type="body" sz="half" idx="1"/>
          </p:nvPr>
        </p:nvSpPr>
        <p:spPr>
          <a:xfrm>
            <a:off x="4573588" y="992188"/>
            <a:ext cx="1808162" cy="552450"/>
          </a:xfrm>
        </p:spPr>
        <p:txBody>
          <a:bodyPr/>
          <a:lstStyle/>
          <a:p>
            <a:pPr eaLnBrk="1" hangingPunct="1">
              <a:buFontTx/>
              <a:buNone/>
            </a:pPr>
            <a:r>
              <a:rPr lang="en-US" sz="2600" smtClean="0"/>
              <a:t>Accuracy</a:t>
            </a:r>
          </a:p>
        </p:txBody>
      </p:sp>
      <p:pic>
        <p:nvPicPr>
          <p:cNvPr id="4100" name="Picture 4" descr="Accuracy and precision"/>
          <p:cNvPicPr>
            <a:picLocks noGrp="1" noChangeAspect="1" noChangeArrowheads="1"/>
          </p:cNvPicPr>
          <p:nvPr>
            <p:ph sz="half" idx="2"/>
          </p:nvPr>
        </p:nvPicPr>
        <p:blipFill>
          <a:blip r:embed="rId3" cstate="print"/>
          <a:srcRect/>
          <a:stretch>
            <a:fillRect/>
          </a:stretch>
        </p:blipFill>
        <p:spPr>
          <a:xfrm>
            <a:off x="3219450" y="2055813"/>
            <a:ext cx="4038600" cy="3424237"/>
          </a:xfrm>
          <a:noFill/>
        </p:spPr>
      </p:pic>
      <p:sp>
        <p:nvSpPr>
          <p:cNvPr id="4101" name="Text Box 5"/>
          <p:cNvSpPr txBox="1">
            <a:spLocks noChangeArrowheads="1"/>
          </p:cNvSpPr>
          <p:nvPr/>
        </p:nvSpPr>
        <p:spPr bwMode="auto">
          <a:xfrm>
            <a:off x="5314950" y="1600200"/>
            <a:ext cx="2228850" cy="366713"/>
          </a:xfrm>
          <a:prstGeom prst="rect">
            <a:avLst/>
          </a:prstGeom>
          <a:noFill/>
          <a:ln w="9525">
            <a:noFill/>
            <a:miter lim="800000"/>
            <a:headEnd/>
            <a:tailEnd/>
          </a:ln>
        </p:spPr>
        <p:txBody>
          <a:bodyPr wrap="none">
            <a:spAutoFit/>
          </a:bodyPr>
          <a:lstStyle/>
          <a:p>
            <a:pPr eaLnBrk="0" hangingPunct="0"/>
            <a:r>
              <a:rPr lang="en-US"/>
              <a:t>Accurate (unbiased)</a:t>
            </a:r>
          </a:p>
        </p:txBody>
      </p:sp>
      <p:sp>
        <p:nvSpPr>
          <p:cNvPr id="4102" name="Text Box 6"/>
          <p:cNvSpPr txBox="1">
            <a:spLocks noChangeArrowheads="1"/>
          </p:cNvSpPr>
          <p:nvPr/>
        </p:nvSpPr>
        <p:spPr bwMode="auto">
          <a:xfrm>
            <a:off x="3117850" y="1600200"/>
            <a:ext cx="2139950" cy="366713"/>
          </a:xfrm>
          <a:prstGeom prst="rect">
            <a:avLst/>
          </a:prstGeom>
          <a:noFill/>
          <a:ln w="9525">
            <a:noFill/>
            <a:miter lim="800000"/>
            <a:headEnd/>
            <a:tailEnd/>
          </a:ln>
        </p:spPr>
        <p:txBody>
          <a:bodyPr wrap="none">
            <a:spAutoFit/>
          </a:bodyPr>
          <a:lstStyle/>
          <a:p>
            <a:pPr eaLnBrk="0" hangingPunct="0"/>
            <a:r>
              <a:rPr lang="en-US"/>
              <a:t>Inaccurate (biased)</a:t>
            </a:r>
          </a:p>
        </p:txBody>
      </p:sp>
      <p:sp>
        <p:nvSpPr>
          <p:cNvPr id="4103" name="Text Box 7"/>
          <p:cNvSpPr txBox="1">
            <a:spLocks noChangeArrowheads="1"/>
          </p:cNvSpPr>
          <p:nvPr/>
        </p:nvSpPr>
        <p:spPr bwMode="auto">
          <a:xfrm rot="-5400000">
            <a:off x="1072357" y="2607468"/>
            <a:ext cx="1174750" cy="366713"/>
          </a:xfrm>
          <a:prstGeom prst="rect">
            <a:avLst/>
          </a:prstGeom>
          <a:noFill/>
          <a:ln w="9525">
            <a:noFill/>
            <a:miter lim="800000"/>
            <a:headEnd/>
            <a:tailEnd/>
          </a:ln>
        </p:spPr>
        <p:txBody>
          <a:bodyPr wrap="none">
            <a:spAutoFit/>
          </a:bodyPr>
          <a:lstStyle/>
          <a:p>
            <a:pPr eaLnBrk="0" hangingPunct="0"/>
            <a:r>
              <a:rPr lang="en-US"/>
              <a:t>Imprecise</a:t>
            </a:r>
          </a:p>
        </p:txBody>
      </p:sp>
      <p:sp>
        <p:nvSpPr>
          <p:cNvPr id="4104" name="Text Box 8"/>
          <p:cNvSpPr txBox="1">
            <a:spLocks noChangeArrowheads="1"/>
          </p:cNvSpPr>
          <p:nvPr/>
        </p:nvSpPr>
        <p:spPr bwMode="auto">
          <a:xfrm rot="-5400000">
            <a:off x="1170782" y="4477543"/>
            <a:ext cx="946150" cy="366713"/>
          </a:xfrm>
          <a:prstGeom prst="rect">
            <a:avLst/>
          </a:prstGeom>
          <a:noFill/>
          <a:ln w="9525">
            <a:noFill/>
            <a:miter lim="800000"/>
            <a:headEnd/>
            <a:tailEnd/>
          </a:ln>
        </p:spPr>
        <p:txBody>
          <a:bodyPr wrap="none">
            <a:spAutoFit/>
          </a:bodyPr>
          <a:lstStyle/>
          <a:p>
            <a:pPr eaLnBrk="0" hangingPunct="0"/>
            <a:r>
              <a:rPr lang="en-US"/>
              <a:t>Precise</a:t>
            </a:r>
          </a:p>
        </p:txBody>
      </p:sp>
      <p:sp>
        <p:nvSpPr>
          <p:cNvPr id="7177" name="Text Box 9"/>
          <p:cNvSpPr txBox="1">
            <a:spLocks noChangeArrowheads="1"/>
          </p:cNvSpPr>
          <p:nvPr/>
        </p:nvSpPr>
        <p:spPr bwMode="auto">
          <a:xfrm>
            <a:off x="-76200" y="5711825"/>
            <a:ext cx="9339416" cy="972574"/>
          </a:xfrm>
          <a:prstGeom prst="rect">
            <a:avLst/>
          </a:prstGeom>
          <a:noFill/>
          <a:ln w="9525" algn="ctr">
            <a:noFill/>
            <a:miter lim="800000"/>
            <a:headEnd/>
            <a:tailEnd/>
          </a:ln>
          <a:effectLst/>
        </p:spPr>
        <p:txBody>
          <a:bodyPr wrap="none">
            <a:spAutoFit/>
          </a:bodyPr>
          <a:lstStyle/>
          <a:p>
            <a:pPr>
              <a:spcBef>
                <a:spcPct val="20000"/>
              </a:spcBef>
              <a:buClr>
                <a:schemeClr val="hlink"/>
              </a:buClr>
              <a:buSzPct val="70000"/>
              <a:buFont typeface="Wingdings" pitchFamily="2" charset="2"/>
              <a:buChar char="q"/>
              <a:defRPr/>
            </a:pPr>
            <a:r>
              <a:rPr lang="en-US" sz="2600" dirty="0">
                <a:solidFill>
                  <a:srgbClr val="FF9900"/>
                </a:solidFill>
                <a:effectLst>
                  <a:outerShdw blurRad="38100" dist="38100" dir="2700000" algn="tl">
                    <a:srgbClr val="C0C0C0"/>
                  </a:outerShdw>
                </a:effectLst>
              </a:rPr>
              <a:t> Accuracy</a:t>
            </a:r>
            <a:r>
              <a:rPr lang="en-US" sz="2600" dirty="0">
                <a:effectLst>
                  <a:outerShdw blurRad="38100" dist="38100" dir="2700000" algn="tl">
                    <a:srgbClr val="C0C0C0"/>
                  </a:outerShdw>
                </a:effectLst>
              </a:rPr>
              <a:t> – Unbiased </a:t>
            </a:r>
            <a:r>
              <a:rPr lang="en-US" sz="2600" dirty="0" smtClean="0">
                <a:effectLst>
                  <a:outerShdw blurRad="38100" dist="38100" dir="2700000" algn="tl">
                    <a:srgbClr val="C0C0C0"/>
                  </a:outerShdw>
                </a:effectLst>
              </a:rPr>
              <a:t>measurement _close to true value</a:t>
            </a:r>
            <a:endParaRPr lang="en-US" sz="2600" dirty="0"/>
          </a:p>
          <a:p>
            <a:pPr>
              <a:spcBef>
                <a:spcPct val="20000"/>
              </a:spcBef>
              <a:buClr>
                <a:schemeClr val="hlink"/>
              </a:buClr>
              <a:buSzPct val="70000"/>
              <a:buFont typeface="Wingdings" pitchFamily="2" charset="2"/>
              <a:buChar char="q"/>
              <a:defRPr/>
            </a:pPr>
            <a:r>
              <a:rPr lang="en-US" sz="2600" dirty="0">
                <a:solidFill>
                  <a:srgbClr val="FF9900"/>
                </a:solidFill>
                <a:effectLst>
                  <a:outerShdw blurRad="38100" dist="38100" dir="2700000" algn="tl">
                    <a:srgbClr val="C0C0C0"/>
                  </a:outerShdw>
                </a:effectLst>
              </a:rPr>
              <a:t> Precision</a:t>
            </a:r>
            <a:r>
              <a:rPr lang="en-US" sz="2600" dirty="0">
                <a:effectLst>
                  <a:outerShdw blurRad="38100" dist="38100" dir="2700000" algn="tl">
                    <a:srgbClr val="C0C0C0"/>
                  </a:outerShdw>
                </a:effectLst>
              </a:rPr>
              <a:t> – Reproducible </a:t>
            </a:r>
            <a:r>
              <a:rPr lang="en-US" sz="2600" dirty="0" err="1" smtClean="0">
                <a:effectLst>
                  <a:outerShdw blurRad="38100" dist="38100" dir="2700000" algn="tl">
                    <a:srgbClr val="C0C0C0"/>
                  </a:outerShdw>
                </a:effectLst>
              </a:rPr>
              <a:t>measurement_close</a:t>
            </a:r>
            <a:r>
              <a:rPr lang="en-US" sz="2600" dirty="0" smtClean="0">
                <a:effectLst>
                  <a:outerShdw blurRad="38100" dist="38100" dir="2700000" algn="tl">
                    <a:srgbClr val="C0C0C0"/>
                  </a:outerShdw>
                </a:effectLst>
              </a:rPr>
              <a:t> to each other</a:t>
            </a:r>
            <a:endParaRPr lang="en-US" sz="2600" dirty="0">
              <a:effectLst>
                <a:outerShdw blurRad="38100" dist="38100" dir="2700000" algn="tl">
                  <a:srgbClr val="C0C0C0"/>
                </a:outerShdw>
              </a:effectLst>
            </a:endParaRPr>
          </a:p>
        </p:txBody>
      </p:sp>
      <p:sp>
        <p:nvSpPr>
          <p:cNvPr id="7178" name="Text Box 10"/>
          <p:cNvSpPr txBox="1">
            <a:spLocks noChangeArrowheads="1"/>
          </p:cNvSpPr>
          <p:nvPr/>
        </p:nvSpPr>
        <p:spPr bwMode="auto">
          <a:xfrm rot="-5400000">
            <a:off x="387350" y="3194050"/>
            <a:ext cx="1543050" cy="488950"/>
          </a:xfrm>
          <a:prstGeom prst="rect">
            <a:avLst/>
          </a:prstGeom>
          <a:noFill/>
          <a:ln w="9525" algn="ctr">
            <a:noFill/>
            <a:miter lim="800000"/>
            <a:headEnd/>
            <a:tailEnd/>
          </a:ln>
          <a:effectLst/>
        </p:spPr>
        <p:txBody>
          <a:bodyPr wrap="none">
            <a:spAutoFit/>
          </a:bodyPr>
          <a:lstStyle/>
          <a:p>
            <a:pPr>
              <a:defRPr/>
            </a:pPr>
            <a:r>
              <a:rPr lang="en-US" sz="2600">
                <a:effectLst>
                  <a:outerShdw blurRad="38100" dist="38100" dir="2700000" algn="tl">
                    <a:srgbClr val="C0C0C0"/>
                  </a:outerShdw>
                </a:effectLst>
              </a:rPr>
              <a:t>Precision</a:t>
            </a:r>
          </a:p>
        </p:txBody>
      </p:sp>
      <p:sp>
        <p:nvSpPr>
          <p:cNvPr id="4107" name="Text Box 11"/>
          <p:cNvSpPr txBox="1">
            <a:spLocks noChangeArrowheads="1"/>
          </p:cNvSpPr>
          <p:nvPr/>
        </p:nvSpPr>
        <p:spPr bwMode="auto">
          <a:xfrm>
            <a:off x="1981200" y="2514600"/>
            <a:ext cx="1263650" cy="366713"/>
          </a:xfrm>
          <a:prstGeom prst="rect">
            <a:avLst/>
          </a:prstGeom>
          <a:noFill/>
          <a:ln w="9525">
            <a:noFill/>
            <a:miter lim="800000"/>
            <a:headEnd/>
            <a:tailEnd/>
          </a:ln>
        </p:spPr>
        <p:txBody>
          <a:bodyPr>
            <a:spAutoFit/>
          </a:bodyPr>
          <a:lstStyle/>
          <a:p>
            <a:r>
              <a:rPr lang="en-US"/>
              <a:t>Noisy data</a:t>
            </a:r>
          </a:p>
        </p:txBody>
      </p:sp>
      <p:sp>
        <p:nvSpPr>
          <p:cNvPr id="4108" name="Text Box 12"/>
          <p:cNvSpPr txBox="1">
            <a:spLocks noChangeArrowheads="1"/>
          </p:cNvSpPr>
          <p:nvPr/>
        </p:nvSpPr>
        <p:spPr bwMode="auto">
          <a:xfrm>
            <a:off x="1981200" y="4495800"/>
            <a:ext cx="1447800" cy="366713"/>
          </a:xfrm>
          <a:prstGeom prst="rect">
            <a:avLst/>
          </a:prstGeom>
          <a:noFill/>
          <a:ln w="9525">
            <a:noFill/>
            <a:miter lim="800000"/>
            <a:headEnd/>
            <a:tailEnd/>
          </a:ln>
        </p:spPr>
        <p:txBody>
          <a:bodyPr>
            <a:spAutoFit/>
          </a:bodyPr>
          <a:lstStyle/>
          <a:p>
            <a:r>
              <a:rPr lang="en-US"/>
              <a:t>Little noise</a:t>
            </a:r>
          </a:p>
        </p:txBody>
      </p:sp>
      <p:sp>
        <p:nvSpPr>
          <p:cNvPr id="2" name="Slide Number Placeholder 1"/>
          <p:cNvSpPr>
            <a:spLocks noGrp="1"/>
          </p:cNvSpPr>
          <p:nvPr>
            <p:ph type="sldNum" sz="quarter" idx="12"/>
          </p:nvPr>
        </p:nvSpPr>
        <p:spPr/>
        <p:txBody>
          <a:bodyPr/>
          <a:lstStyle/>
          <a:p>
            <a:pPr>
              <a:defRPr/>
            </a:pPr>
            <a:fld id="{E855CBBC-114F-434C-B36B-A9DAF900279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_tradnl" smtClean="0"/>
              <a:t>Categories of variability</a:t>
            </a:r>
          </a:p>
        </p:txBody>
      </p:sp>
      <p:sp>
        <p:nvSpPr>
          <p:cNvPr id="6147" name="Rectangle 3"/>
          <p:cNvSpPr>
            <a:spLocks noGrp="1" noChangeArrowheads="1"/>
          </p:cNvSpPr>
          <p:nvPr>
            <p:ph type="body" idx="1"/>
          </p:nvPr>
        </p:nvSpPr>
        <p:spPr>
          <a:xfrm>
            <a:off x="-152400" y="1524000"/>
            <a:ext cx="5334000" cy="5105400"/>
          </a:xfrm>
        </p:spPr>
        <p:txBody>
          <a:bodyPr/>
          <a:lstStyle/>
          <a:p>
            <a:pPr lvl="1" eaLnBrk="1" hangingPunct="1"/>
            <a:r>
              <a:rPr lang="es-ES_tradnl" sz="2400" dirty="0" err="1" smtClean="0"/>
              <a:t>Systematic</a:t>
            </a:r>
            <a:r>
              <a:rPr lang="es-ES_tradnl" sz="2400" dirty="0" smtClean="0"/>
              <a:t> </a:t>
            </a:r>
            <a:r>
              <a:rPr lang="es-ES_tradnl" sz="2400" dirty="0" err="1" smtClean="0"/>
              <a:t>variability</a:t>
            </a:r>
            <a:r>
              <a:rPr lang="es-ES_tradnl" sz="2400" dirty="0" smtClean="0"/>
              <a:t> (</a:t>
            </a:r>
            <a:r>
              <a:rPr lang="es-ES_tradnl" sz="2400" dirty="0" err="1" smtClean="0"/>
              <a:t>accuracy</a:t>
            </a:r>
            <a:r>
              <a:rPr lang="es-ES_tradnl" sz="2400" dirty="0" smtClean="0"/>
              <a:t>)</a:t>
            </a:r>
          </a:p>
          <a:p>
            <a:pPr lvl="2" eaLnBrk="1" hangingPunct="1"/>
            <a:r>
              <a:rPr lang="es-ES_tradnl" sz="2000" dirty="0" smtClean="0"/>
              <a:t>Similar </a:t>
            </a:r>
            <a:r>
              <a:rPr lang="es-ES_tradnl" sz="2000" dirty="0" err="1" smtClean="0"/>
              <a:t>effects</a:t>
            </a:r>
            <a:r>
              <a:rPr lang="es-ES_tradnl" sz="2000" dirty="0" smtClean="0"/>
              <a:t> </a:t>
            </a:r>
            <a:r>
              <a:rPr lang="es-ES_tradnl" sz="2000" dirty="0" err="1" smtClean="0"/>
              <a:t>on</a:t>
            </a:r>
            <a:r>
              <a:rPr lang="es-ES_tradnl" sz="2000" dirty="0" smtClean="0"/>
              <a:t> </a:t>
            </a:r>
            <a:r>
              <a:rPr lang="es-ES_tradnl" sz="2000" dirty="0" err="1" smtClean="0"/>
              <a:t>many</a:t>
            </a:r>
            <a:r>
              <a:rPr lang="es-ES_tradnl" sz="2000" dirty="0" smtClean="0"/>
              <a:t> </a:t>
            </a:r>
            <a:r>
              <a:rPr lang="es-ES_tradnl" sz="2000" dirty="0" err="1" smtClean="0"/>
              <a:t>measurements</a:t>
            </a:r>
            <a:endParaRPr lang="es-ES_tradnl" sz="2000" dirty="0" smtClean="0"/>
          </a:p>
          <a:p>
            <a:pPr lvl="2" eaLnBrk="1" hangingPunct="1"/>
            <a:r>
              <a:rPr lang="es-ES_tradnl" sz="2000" dirty="0" err="1" smtClean="0"/>
              <a:t>Corrections</a:t>
            </a:r>
            <a:r>
              <a:rPr lang="es-ES_tradnl" sz="2000" dirty="0" smtClean="0"/>
              <a:t> can </a:t>
            </a:r>
            <a:r>
              <a:rPr lang="es-ES_tradnl" sz="2000" dirty="0" err="1" smtClean="0"/>
              <a:t>be</a:t>
            </a:r>
            <a:r>
              <a:rPr lang="es-ES_tradnl" sz="2000" dirty="0" smtClean="0"/>
              <a:t> </a:t>
            </a:r>
            <a:r>
              <a:rPr lang="es-ES_tradnl" sz="2000" dirty="0" err="1" smtClean="0"/>
              <a:t>estimated</a:t>
            </a:r>
            <a:r>
              <a:rPr lang="es-ES_tradnl" sz="2000" dirty="0" smtClean="0"/>
              <a:t> </a:t>
            </a:r>
            <a:r>
              <a:rPr lang="es-ES_tradnl" sz="2000" dirty="0" err="1" smtClean="0"/>
              <a:t>from</a:t>
            </a:r>
            <a:r>
              <a:rPr lang="es-ES_tradnl" sz="2000" dirty="0" smtClean="0"/>
              <a:t> data</a:t>
            </a:r>
          </a:p>
          <a:p>
            <a:pPr lvl="2" eaLnBrk="1" hangingPunct="1"/>
            <a:r>
              <a:rPr lang="es-ES_tradnl" sz="2000" dirty="0" smtClean="0"/>
              <a:t>CALIBRATION </a:t>
            </a:r>
            <a:r>
              <a:rPr lang="es-ES_tradnl" sz="2000" dirty="0" err="1" smtClean="0"/>
              <a:t>is</a:t>
            </a:r>
            <a:r>
              <a:rPr lang="es-ES_tradnl" sz="2000" dirty="0" smtClean="0"/>
              <a:t> </a:t>
            </a:r>
            <a:r>
              <a:rPr lang="es-ES_tradnl" sz="2000" dirty="0" err="1" smtClean="0"/>
              <a:t>the</a:t>
            </a:r>
            <a:r>
              <a:rPr lang="es-ES_tradnl" sz="2000" dirty="0" smtClean="0"/>
              <a:t> general </a:t>
            </a:r>
            <a:r>
              <a:rPr lang="es-ES_tradnl" sz="2000" dirty="0" err="1" smtClean="0"/>
              <a:t>name</a:t>
            </a:r>
            <a:r>
              <a:rPr lang="es-ES_tradnl" sz="2000" dirty="0" smtClean="0"/>
              <a:t> </a:t>
            </a:r>
            <a:r>
              <a:rPr lang="es-ES_tradnl" sz="2000" dirty="0" err="1" smtClean="0"/>
              <a:t>for</a:t>
            </a:r>
            <a:r>
              <a:rPr lang="es-ES_tradnl" sz="2000" dirty="0" smtClean="0"/>
              <a:t> </a:t>
            </a:r>
            <a:r>
              <a:rPr lang="es-ES_tradnl" sz="2000" dirty="0" err="1" smtClean="0"/>
              <a:t>processes</a:t>
            </a:r>
            <a:r>
              <a:rPr lang="es-ES_tradnl" sz="2000" dirty="0" smtClean="0"/>
              <a:t> </a:t>
            </a:r>
            <a:r>
              <a:rPr lang="es-ES_tradnl" sz="2000" dirty="0" err="1" smtClean="0"/>
              <a:t>that</a:t>
            </a:r>
            <a:r>
              <a:rPr lang="es-ES_tradnl" sz="2000" dirty="0" smtClean="0"/>
              <a:t> </a:t>
            </a:r>
            <a:r>
              <a:rPr lang="es-ES_tradnl" sz="2000" dirty="0" err="1" smtClean="0"/>
              <a:t>correct</a:t>
            </a:r>
            <a:r>
              <a:rPr lang="es-ES_tradnl" sz="2000" dirty="0" smtClean="0"/>
              <a:t> </a:t>
            </a:r>
            <a:r>
              <a:rPr lang="es-ES_tradnl" sz="2000" dirty="0" err="1" smtClean="0"/>
              <a:t>for</a:t>
            </a:r>
            <a:r>
              <a:rPr lang="es-ES_tradnl" sz="2000" dirty="0" smtClean="0"/>
              <a:t> </a:t>
            </a:r>
            <a:r>
              <a:rPr lang="es-ES_tradnl" sz="2000" dirty="0" err="1" smtClean="0"/>
              <a:t>systematic</a:t>
            </a:r>
            <a:r>
              <a:rPr lang="es-ES_tradnl" sz="2000" dirty="0" smtClean="0"/>
              <a:t> </a:t>
            </a:r>
            <a:r>
              <a:rPr lang="es-ES_tradnl" sz="2000" dirty="0" err="1" smtClean="0"/>
              <a:t>variability</a:t>
            </a:r>
            <a:endParaRPr lang="es-ES_tradnl" sz="2000" dirty="0" smtClean="0"/>
          </a:p>
          <a:p>
            <a:pPr lvl="1" eaLnBrk="1" hangingPunct="1"/>
            <a:r>
              <a:rPr lang="es-ES_tradnl" sz="2400" dirty="0" err="1" smtClean="0"/>
              <a:t>Random</a:t>
            </a:r>
            <a:r>
              <a:rPr lang="es-ES_tradnl" sz="2400" dirty="0" smtClean="0"/>
              <a:t> </a:t>
            </a:r>
            <a:r>
              <a:rPr lang="es-ES_tradnl" sz="2400" dirty="0" err="1" smtClean="0"/>
              <a:t>variation</a:t>
            </a:r>
            <a:r>
              <a:rPr lang="es-ES_tradnl" sz="2400" dirty="0" smtClean="0"/>
              <a:t> (</a:t>
            </a:r>
            <a:r>
              <a:rPr lang="es-ES_tradnl" sz="2400" dirty="0" err="1" smtClean="0"/>
              <a:t>precission</a:t>
            </a:r>
            <a:r>
              <a:rPr lang="es-ES_tradnl" sz="2400" dirty="0" smtClean="0"/>
              <a:t>)</a:t>
            </a:r>
          </a:p>
          <a:p>
            <a:pPr lvl="2" eaLnBrk="1" hangingPunct="1"/>
            <a:r>
              <a:rPr lang="es-ES_tradnl" sz="2000" dirty="0" err="1" smtClean="0"/>
              <a:t>Random</a:t>
            </a:r>
            <a:r>
              <a:rPr lang="es-ES_tradnl" sz="2000" dirty="0" smtClean="0"/>
              <a:t> </a:t>
            </a:r>
            <a:r>
              <a:rPr lang="es-ES_tradnl" sz="2000" dirty="0" err="1" smtClean="0"/>
              <a:t>effects</a:t>
            </a:r>
            <a:r>
              <a:rPr lang="es-ES_tradnl" sz="2000" dirty="0" smtClean="0"/>
              <a:t> </a:t>
            </a:r>
            <a:r>
              <a:rPr lang="es-ES_tradnl" sz="2000" dirty="0" err="1" smtClean="0"/>
              <a:t>cannot</a:t>
            </a:r>
            <a:r>
              <a:rPr lang="es-ES_tradnl" sz="2000" dirty="0" smtClean="0"/>
              <a:t> </a:t>
            </a:r>
            <a:r>
              <a:rPr lang="es-ES_tradnl" sz="2000" dirty="0" err="1" smtClean="0"/>
              <a:t>be</a:t>
            </a:r>
            <a:r>
              <a:rPr lang="es-ES_tradnl" sz="2000" dirty="0" smtClean="0"/>
              <a:t> </a:t>
            </a:r>
            <a:r>
              <a:rPr lang="es-ES_tradnl" sz="2000" dirty="0" err="1" smtClean="0"/>
              <a:t>estimated</a:t>
            </a:r>
            <a:r>
              <a:rPr lang="es-ES_tradnl" sz="2000" dirty="0" smtClean="0"/>
              <a:t>, “</a:t>
            </a:r>
            <a:r>
              <a:rPr lang="es-ES_tradnl" sz="2000" dirty="0" err="1" smtClean="0"/>
              <a:t>noise</a:t>
            </a:r>
            <a:r>
              <a:rPr lang="es-ES_tradnl" sz="2000" dirty="0" smtClean="0"/>
              <a:t>” </a:t>
            </a:r>
          </a:p>
          <a:p>
            <a:pPr lvl="2" eaLnBrk="1" hangingPunct="1"/>
            <a:r>
              <a:rPr lang="es-ES_tradnl" sz="2000" dirty="0" smtClean="0"/>
              <a:t>EXPERIMENTAL DESIGN can </a:t>
            </a:r>
            <a:r>
              <a:rPr lang="es-ES_tradnl" sz="2000" dirty="0" err="1" smtClean="0"/>
              <a:t>help</a:t>
            </a:r>
            <a:r>
              <a:rPr lang="es-ES_tradnl" sz="2000" dirty="0" smtClean="0"/>
              <a:t> </a:t>
            </a:r>
            <a:r>
              <a:rPr lang="es-ES_tradnl" sz="2000" dirty="0" err="1" smtClean="0"/>
              <a:t>to</a:t>
            </a:r>
            <a:r>
              <a:rPr lang="es-ES_tradnl" sz="2000" dirty="0" smtClean="0"/>
              <a:t> </a:t>
            </a:r>
            <a:r>
              <a:rPr lang="es-ES_tradnl" sz="2000" dirty="0" err="1" smtClean="0"/>
              <a:t>deal</a:t>
            </a:r>
            <a:r>
              <a:rPr lang="es-ES_tradnl" sz="2000" dirty="0" smtClean="0"/>
              <a:t> </a:t>
            </a:r>
            <a:r>
              <a:rPr lang="es-ES_tradnl" sz="2000" dirty="0" err="1" smtClean="0"/>
              <a:t>with</a:t>
            </a:r>
            <a:r>
              <a:rPr lang="es-ES_tradnl" sz="2000" dirty="0" smtClean="0"/>
              <a:t> </a:t>
            </a:r>
            <a:r>
              <a:rPr lang="es-ES_tradnl" sz="2000" dirty="0" err="1" smtClean="0"/>
              <a:t>random</a:t>
            </a:r>
            <a:r>
              <a:rPr lang="es-ES_tradnl" sz="2000" dirty="0" smtClean="0"/>
              <a:t> </a:t>
            </a:r>
            <a:r>
              <a:rPr lang="es-ES_tradnl" sz="2000" dirty="0" err="1" smtClean="0"/>
              <a:t>variation</a:t>
            </a:r>
            <a:endParaRPr lang="es-ES_tradnl" sz="2000" dirty="0" smtClean="0"/>
          </a:p>
        </p:txBody>
      </p:sp>
      <p:sp>
        <p:nvSpPr>
          <p:cNvPr id="9220" name="Text Box 4"/>
          <p:cNvSpPr txBox="1">
            <a:spLocks noChangeArrowheads="1"/>
          </p:cNvSpPr>
          <p:nvPr/>
        </p:nvSpPr>
        <p:spPr bwMode="auto">
          <a:xfrm>
            <a:off x="5410200" y="1752600"/>
            <a:ext cx="3581400" cy="1493838"/>
          </a:xfrm>
          <a:prstGeom prst="rect">
            <a:avLst/>
          </a:prstGeom>
          <a:noFill/>
          <a:ln w="28575">
            <a:solidFill>
              <a:schemeClr val="tx1"/>
            </a:solidFill>
            <a:miter lim="800000"/>
            <a:headEnd/>
            <a:tailEnd/>
          </a:ln>
        </p:spPr>
        <p:txBody>
          <a:bodyPr>
            <a:spAutoFit/>
          </a:bodyPr>
          <a:lstStyle/>
          <a:p>
            <a:r>
              <a:rPr lang="en-US">
                <a:solidFill>
                  <a:srgbClr val="CC0000"/>
                </a:solidFill>
                <a:latin typeface="Comic Sans MS" pitchFamily="66" charset="0"/>
              </a:rPr>
              <a:t>-amount of RNA in the biopsy </a:t>
            </a:r>
          </a:p>
          <a:p>
            <a:r>
              <a:rPr lang="en-US">
                <a:solidFill>
                  <a:srgbClr val="CC0000"/>
                </a:solidFill>
                <a:latin typeface="Comic Sans MS" pitchFamily="66" charset="0"/>
              </a:rPr>
              <a:t>-efficiencies of</a:t>
            </a:r>
          </a:p>
          <a:p>
            <a:pPr>
              <a:buFontTx/>
              <a:buChar char="•"/>
            </a:pPr>
            <a:r>
              <a:rPr lang="en-US">
                <a:solidFill>
                  <a:srgbClr val="CC0000"/>
                </a:solidFill>
                <a:latin typeface="Comic Sans MS" pitchFamily="66" charset="0"/>
              </a:rPr>
              <a:t>   RNA extraction</a:t>
            </a:r>
          </a:p>
          <a:p>
            <a:pPr>
              <a:buFontTx/>
              <a:buChar char="•"/>
            </a:pPr>
            <a:r>
              <a:rPr lang="en-US">
                <a:solidFill>
                  <a:srgbClr val="CC0000"/>
                </a:solidFill>
                <a:latin typeface="Comic Sans MS" pitchFamily="66" charset="0"/>
              </a:rPr>
              <a:t>   reverse transcription </a:t>
            </a:r>
          </a:p>
          <a:p>
            <a:pPr>
              <a:buFontTx/>
              <a:buChar char="•"/>
            </a:pPr>
            <a:r>
              <a:rPr lang="en-US">
                <a:solidFill>
                  <a:srgbClr val="CC0000"/>
                </a:solidFill>
                <a:latin typeface="Comic Sans MS" pitchFamily="66" charset="0"/>
              </a:rPr>
              <a:t>   photodetection</a:t>
            </a:r>
            <a:endParaRPr lang="de-DE">
              <a:solidFill>
                <a:srgbClr val="CC0000"/>
              </a:solidFill>
              <a:latin typeface="Comic Sans MS" pitchFamily="66" charset="0"/>
            </a:endParaRPr>
          </a:p>
        </p:txBody>
      </p:sp>
      <p:sp>
        <p:nvSpPr>
          <p:cNvPr id="9221" name="Text Box 5"/>
          <p:cNvSpPr txBox="1">
            <a:spLocks noChangeArrowheads="1"/>
          </p:cNvSpPr>
          <p:nvPr/>
        </p:nvSpPr>
        <p:spPr bwMode="auto">
          <a:xfrm>
            <a:off x="5257800" y="4724400"/>
            <a:ext cx="3733800" cy="1219200"/>
          </a:xfrm>
          <a:prstGeom prst="rect">
            <a:avLst/>
          </a:prstGeom>
          <a:noFill/>
          <a:ln w="28575">
            <a:solidFill>
              <a:schemeClr val="tx1"/>
            </a:solidFill>
            <a:miter lim="800000"/>
            <a:headEnd/>
            <a:tailEnd/>
          </a:ln>
        </p:spPr>
        <p:txBody>
          <a:bodyPr>
            <a:spAutoFit/>
          </a:bodyPr>
          <a:lstStyle/>
          <a:p>
            <a:r>
              <a:rPr lang="en-US" dirty="0">
                <a:solidFill>
                  <a:srgbClr val="CC0000"/>
                </a:solidFill>
                <a:latin typeface="Comic Sans MS" pitchFamily="66" charset="0"/>
              </a:rPr>
              <a:t>-PCR yield</a:t>
            </a:r>
          </a:p>
          <a:p>
            <a:r>
              <a:rPr lang="en-US" dirty="0">
                <a:solidFill>
                  <a:srgbClr val="CC0000"/>
                </a:solidFill>
                <a:latin typeface="Comic Sans MS" pitchFamily="66" charset="0"/>
              </a:rPr>
              <a:t>-RNA quality</a:t>
            </a:r>
          </a:p>
          <a:p>
            <a:r>
              <a:rPr lang="en-US" dirty="0">
                <a:solidFill>
                  <a:srgbClr val="CC0000"/>
                </a:solidFill>
                <a:latin typeface="Comic Sans MS" pitchFamily="66" charset="0"/>
              </a:rPr>
              <a:t>-</a:t>
            </a:r>
            <a:r>
              <a:rPr lang="en-US" dirty="0" err="1">
                <a:solidFill>
                  <a:srgbClr val="CC0000"/>
                </a:solidFill>
                <a:latin typeface="Comic Sans MS" pitchFamily="66" charset="0"/>
              </a:rPr>
              <a:t>pipetation</a:t>
            </a:r>
            <a:endParaRPr lang="en-US" dirty="0">
              <a:solidFill>
                <a:srgbClr val="CC0000"/>
              </a:solidFill>
              <a:latin typeface="Comic Sans MS" pitchFamily="66" charset="0"/>
            </a:endParaRPr>
          </a:p>
          <a:p>
            <a:r>
              <a:rPr lang="en-US" dirty="0">
                <a:solidFill>
                  <a:srgbClr val="CC0000"/>
                </a:solidFill>
                <a:latin typeface="Comic Sans MS" pitchFamily="66" charset="0"/>
              </a:rPr>
              <a:t>-cross/unspecific priming</a:t>
            </a:r>
          </a:p>
        </p:txBody>
      </p:sp>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t="2240"/>
          <a:stretch>
            <a:fillRect/>
          </a:stretch>
        </p:blipFill>
        <p:spPr bwMode="auto">
          <a:xfrm>
            <a:off x="1066800" y="1295400"/>
            <a:ext cx="7086600" cy="2589213"/>
          </a:xfrm>
          <a:prstGeom prst="rect">
            <a:avLst/>
          </a:prstGeom>
          <a:noFill/>
          <a:ln w="9525">
            <a:noFill/>
            <a:miter lim="800000"/>
            <a:headEnd/>
            <a:tailEnd/>
          </a:ln>
        </p:spPr>
      </p:pic>
      <p:sp>
        <p:nvSpPr>
          <p:cNvPr id="8195" name="Text Box 5"/>
          <p:cNvSpPr txBox="1">
            <a:spLocks noChangeArrowheads="1"/>
          </p:cNvSpPr>
          <p:nvPr/>
        </p:nvSpPr>
        <p:spPr bwMode="auto">
          <a:xfrm>
            <a:off x="1828800" y="457200"/>
            <a:ext cx="5343525" cy="762000"/>
          </a:xfrm>
          <a:prstGeom prst="rect">
            <a:avLst/>
          </a:prstGeom>
          <a:noFill/>
          <a:ln w="9525">
            <a:noFill/>
            <a:miter lim="800000"/>
            <a:headEnd/>
            <a:tailEnd/>
          </a:ln>
        </p:spPr>
        <p:txBody>
          <a:bodyPr wrap="none">
            <a:spAutoFit/>
          </a:bodyPr>
          <a:lstStyle/>
          <a:p>
            <a:r>
              <a:rPr lang="en-US" sz="4400"/>
              <a:t>Analyzing the results</a:t>
            </a:r>
          </a:p>
        </p:txBody>
      </p:sp>
      <p:sp>
        <p:nvSpPr>
          <p:cNvPr id="8196" name="Text Box 7"/>
          <p:cNvSpPr txBox="1">
            <a:spLocks noChangeArrowheads="1"/>
          </p:cNvSpPr>
          <p:nvPr/>
        </p:nvSpPr>
        <p:spPr bwMode="auto">
          <a:xfrm>
            <a:off x="1828800" y="4267200"/>
            <a:ext cx="4273550" cy="1250950"/>
          </a:xfrm>
          <a:prstGeom prst="rect">
            <a:avLst/>
          </a:prstGeom>
          <a:noFill/>
          <a:ln w="9525">
            <a:noFill/>
            <a:miter lim="800000"/>
            <a:headEnd/>
            <a:tailEnd/>
          </a:ln>
        </p:spPr>
        <p:txBody>
          <a:bodyPr wrap="none">
            <a:spAutoFit/>
          </a:bodyPr>
          <a:lstStyle/>
          <a:p>
            <a:pPr algn="ctr"/>
            <a:r>
              <a:rPr lang="en-US" sz="2000"/>
              <a:t>Convert the intensity values to log 2.</a:t>
            </a:r>
          </a:p>
          <a:p>
            <a:pPr algn="ctr"/>
            <a:r>
              <a:rPr lang="en-US" sz="2000"/>
              <a:t>  </a:t>
            </a:r>
          </a:p>
          <a:p>
            <a:pPr algn="ctr"/>
            <a:r>
              <a:rPr lang="en-US" sz="3600" b="1">
                <a:solidFill>
                  <a:srgbClr val="CC0000"/>
                </a:solidFill>
              </a:rPr>
              <a:t>Why?</a:t>
            </a:r>
          </a:p>
        </p:txBody>
      </p:sp>
      <p:sp>
        <p:nvSpPr>
          <p:cNvPr id="2" name="Slide Number Placeholder 1"/>
          <p:cNvSpPr>
            <a:spLocks noGrp="1"/>
          </p:cNvSpPr>
          <p:nvPr>
            <p:ph type="sldNum" sz="quarter" idx="12"/>
          </p:nvPr>
        </p:nvSpPr>
        <p:spPr/>
        <p:txBody>
          <a:bodyPr/>
          <a:lstStyle/>
          <a:p>
            <a:pPr>
              <a:defRPr/>
            </a:pPr>
            <a:fld id="{7D50DDFB-38A1-4185-AED1-77B9EB73937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p:txBody>
          <a:bodyPr/>
          <a:lstStyle/>
          <a:p>
            <a:pPr eaLnBrk="1" hangingPunct="1"/>
            <a:r>
              <a:rPr lang="en-US" smtClean="0"/>
              <a:t>Examination of the raw data</a:t>
            </a:r>
            <a:endParaRPr lang="he-IL" smtClean="0"/>
          </a:p>
        </p:txBody>
      </p:sp>
      <p:pic>
        <p:nvPicPr>
          <p:cNvPr id="10243" name="Picture 4" descr="http://www.virologyj.com/content/figures/1743-422X-7-295-3.jpg"/>
          <p:cNvPicPr>
            <a:picLocks noChangeAspect="1" noChangeArrowheads="1"/>
          </p:cNvPicPr>
          <p:nvPr/>
        </p:nvPicPr>
        <p:blipFill>
          <a:blip r:embed="rId2" cstate="print"/>
          <a:srcRect b="47655"/>
          <a:stretch>
            <a:fillRect/>
          </a:stretch>
        </p:blipFill>
        <p:spPr bwMode="auto">
          <a:xfrm>
            <a:off x="1066800" y="1600200"/>
            <a:ext cx="7008813" cy="4953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95EFDA8-A016-4BFC-ABD5-50C6DDE2C69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thmicro.med.sc.edu/pcr/PCR_Reaction_graph1.jpg"/>
          <p:cNvPicPr>
            <a:picLocks noChangeAspect="1" noChangeArrowheads="1"/>
          </p:cNvPicPr>
          <p:nvPr/>
        </p:nvPicPr>
        <p:blipFill>
          <a:blip r:embed="rId3" cstate="print"/>
          <a:srcRect/>
          <a:stretch>
            <a:fillRect/>
          </a:stretch>
        </p:blipFill>
        <p:spPr bwMode="auto">
          <a:xfrm>
            <a:off x="609600" y="1143000"/>
            <a:ext cx="4143406" cy="2362200"/>
          </a:xfrm>
          <a:prstGeom prst="rect">
            <a:avLst/>
          </a:prstGeom>
          <a:noFill/>
        </p:spPr>
      </p:pic>
      <p:sp>
        <p:nvSpPr>
          <p:cNvPr id="6" name="Rectangle 5"/>
          <p:cNvSpPr/>
          <p:nvPr/>
        </p:nvSpPr>
        <p:spPr>
          <a:xfrm>
            <a:off x="4724400" y="6400800"/>
            <a:ext cx="4267200" cy="307777"/>
          </a:xfrm>
          <a:prstGeom prst="rect">
            <a:avLst/>
          </a:prstGeom>
        </p:spPr>
        <p:txBody>
          <a:bodyPr wrap="square">
            <a:spAutoFit/>
          </a:bodyPr>
          <a:lstStyle/>
          <a:p>
            <a:r>
              <a:rPr lang="en-US" sz="1400" dirty="0" smtClean="0">
                <a:hlinkClick r:id="rId4"/>
              </a:rPr>
              <a:t>http://pathmicro.med.sc.edu/pcr/realtime-home.htm</a:t>
            </a:r>
            <a:endParaRPr lang="en-US" sz="1400" dirty="0"/>
          </a:p>
        </p:txBody>
      </p:sp>
      <p:pic>
        <p:nvPicPr>
          <p:cNvPr id="1028" name="Picture 4" descr="http://pathmicro.med.sc.edu/pcr/PCR_Reaction_graph2.jpg"/>
          <p:cNvPicPr>
            <a:picLocks noChangeAspect="1" noChangeArrowheads="1"/>
          </p:cNvPicPr>
          <p:nvPr/>
        </p:nvPicPr>
        <p:blipFill>
          <a:blip r:embed="rId5" cstate="print"/>
          <a:srcRect/>
          <a:stretch>
            <a:fillRect/>
          </a:stretch>
        </p:blipFill>
        <p:spPr bwMode="auto">
          <a:xfrm>
            <a:off x="381000" y="3581400"/>
            <a:ext cx="4526880" cy="2667000"/>
          </a:xfrm>
          <a:prstGeom prst="rect">
            <a:avLst/>
          </a:prstGeom>
          <a:noFill/>
        </p:spPr>
      </p:pic>
      <p:sp>
        <p:nvSpPr>
          <p:cNvPr id="8" name="TextBox 7"/>
          <p:cNvSpPr txBox="1"/>
          <p:nvPr/>
        </p:nvSpPr>
        <p:spPr>
          <a:xfrm>
            <a:off x="5257800" y="1752600"/>
            <a:ext cx="3581400" cy="923330"/>
          </a:xfrm>
          <a:prstGeom prst="rect">
            <a:avLst/>
          </a:prstGeom>
          <a:noFill/>
        </p:spPr>
        <p:txBody>
          <a:bodyPr wrap="square" rtlCol="0">
            <a:spAutoFit/>
          </a:bodyPr>
          <a:lstStyle/>
          <a:p>
            <a:r>
              <a:rPr lang="en-US" dirty="0" smtClean="0"/>
              <a:t>The y axis is fluorescence, the scale is linear, but the graph exponential (in most of its range)</a:t>
            </a:r>
            <a:endParaRPr lang="en-US" dirty="0"/>
          </a:p>
        </p:txBody>
      </p:sp>
      <p:sp>
        <p:nvSpPr>
          <p:cNvPr id="9" name="TextBox 8"/>
          <p:cNvSpPr txBox="1"/>
          <p:nvPr/>
        </p:nvSpPr>
        <p:spPr>
          <a:xfrm>
            <a:off x="5181600" y="4343400"/>
            <a:ext cx="3581400" cy="923330"/>
          </a:xfrm>
          <a:prstGeom prst="rect">
            <a:avLst/>
          </a:prstGeom>
          <a:noFill/>
        </p:spPr>
        <p:txBody>
          <a:bodyPr wrap="square" rtlCol="0">
            <a:spAutoFit/>
          </a:bodyPr>
          <a:lstStyle/>
          <a:p>
            <a:r>
              <a:rPr lang="en-US" dirty="0" smtClean="0"/>
              <a:t>The y axis is fluorescence, the scale is logarithmic, but the graph linear (in most of its range)</a:t>
            </a:r>
            <a:endParaRPr lang="en-US" dirty="0"/>
          </a:p>
        </p:txBody>
      </p:sp>
      <p:sp>
        <p:nvSpPr>
          <p:cNvPr id="4" name="Title 3"/>
          <p:cNvSpPr>
            <a:spLocks noGrp="1"/>
          </p:cNvSpPr>
          <p:nvPr>
            <p:ph type="title"/>
          </p:nvPr>
        </p:nvSpPr>
        <p:spPr>
          <a:xfrm>
            <a:off x="76200" y="304800"/>
            <a:ext cx="8991600" cy="1143000"/>
          </a:xfrm>
        </p:spPr>
        <p:txBody>
          <a:bodyPr/>
          <a:lstStyle/>
          <a:p>
            <a:pPr eaLnBrk="1" hangingPunct="1"/>
            <a:r>
              <a:rPr lang="en-US" dirty="0" smtClean="0">
                <a:solidFill>
                  <a:srgbClr val="CC0000"/>
                </a:solidFill>
              </a:rPr>
              <a:t>Is my data linear or in log2 scale?</a:t>
            </a:r>
          </a:p>
        </p:txBody>
      </p:sp>
      <p:sp>
        <p:nvSpPr>
          <p:cNvPr id="2" name="Slide Number Placeholder 1"/>
          <p:cNvSpPr>
            <a:spLocks noGrp="1"/>
          </p:cNvSpPr>
          <p:nvPr>
            <p:ph type="sldNum" sz="quarter" idx="12"/>
          </p:nvPr>
        </p:nvSpPr>
        <p:spPr/>
        <p:txBody>
          <a:bodyPr/>
          <a:lstStyle/>
          <a:p>
            <a:pPr>
              <a:defRPr/>
            </a:pPr>
            <a:fld id="{D395F329-D67E-4B44-A30C-77BB23D6335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52235</TotalTime>
  <Words>2135</Words>
  <Application>Microsoft Office PowerPoint</Application>
  <PresentationFormat>On-screen Show (4:3)</PresentationFormat>
  <Paragraphs>459</Paragraphs>
  <Slides>38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Black</vt:lpstr>
      <vt:lpstr>Calibri</vt:lpstr>
      <vt:lpstr>charter</vt:lpstr>
      <vt:lpstr>Comic Sans MS</vt:lpstr>
      <vt:lpstr>Garamond</vt:lpstr>
      <vt:lpstr>Wingdings</vt:lpstr>
      <vt:lpstr>Default Design</vt:lpstr>
      <vt:lpstr>Statistical analysis for qPCR</vt:lpstr>
      <vt:lpstr>Why do we need statistical analysis for qPCR?</vt:lpstr>
      <vt:lpstr>Sources of variability  in experiments</vt:lpstr>
      <vt:lpstr>Accumulation of Noise</vt:lpstr>
      <vt:lpstr>Characterizations of measurement</vt:lpstr>
      <vt:lpstr>Categories of variability</vt:lpstr>
      <vt:lpstr>PowerPoint Presentation</vt:lpstr>
      <vt:lpstr>Examination of the raw data</vt:lpstr>
      <vt:lpstr>Is my data linear or in log2 scale?</vt:lpstr>
      <vt:lpstr>Exponential growth </vt:lpstr>
      <vt:lpstr>Logarithm </vt:lpstr>
      <vt:lpstr>Why to work with log2 values?</vt:lpstr>
      <vt:lpstr>PowerPoint Presentation</vt:lpstr>
      <vt:lpstr>PowerPoint Presentation</vt:lpstr>
      <vt:lpstr>PowerPoint Presentation</vt:lpstr>
      <vt:lpstr>PowerPoint Presentation</vt:lpstr>
      <vt:lpstr>PowerPoint Presentation</vt:lpstr>
      <vt:lpstr>PowerPoint Presentation</vt:lpstr>
      <vt:lpstr>Is my data linear or in log2 scale?(2)</vt:lpstr>
      <vt:lpstr>Example 1</vt:lpstr>
      <vt:lpstr>PowerPoint Presentation</vt:lpstr>
      <vt:lpstr>PowerPoint Presentation</vt:lpstr>
      <vt:lpstr>Population and sample</vt:lpstr>
      <vt:lpstr>PowerPoint Presentation</vt:lpstr>
      <vt:lpstr>PowerPoint Presentation</vt:lpstr>
      <vt:lpstr>Example: technical &amp; biological replicates</vt:lpstr>
      <vt:lpstr>Biological or technical replicate</vt:lpstr>
      <vt:lpstr>How many replicates?</vt:lpstr>
      <vt:lpstr>To pool or not to pool?</vt:lpstr>
      <vt:lpstr>How to pool?</vt:lpstr>
      <vt:lpstr>How to pool?</vt:lpstr>
      <vt:lpstr>How to pool?</vt:lpstr>
      <vt:lpstr>How to decide?</vt:lpstr>
      <vt:lpstr>PowerPoint Presentation</vt:lpstr>
      <vt:lpstr>PowerPoint Presentation</vt:lpstr>
      <vt:lpstr>PowerPoint Presentation</vt:lpstr>
      <vt:lpstr>PowerPoint Presentation</vt:lpstr>
      <vt:lpstr>PowerPoint Presentation</vt:lpstr>
    </vt:vector>
  </TitlesOfParts>
  <Company>weizmann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Ester Feldmesser</cp:lastModifiedBy>
  <cp:revision>266</cp:revision>
  <dcterms:created xsi:type="dcterms:W3CDTF">2009-11-30T10:23:11Z</dcterms:created>
  <dcterms:modified xsi:type="dcterms:W3CDTF">2023-01-31T09:10:55Z</dcterms:modified>
</cp:coreProperties>
</file>