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0" r:id="rId1"/>
  </p:sldMasterIdLst>
  <p:notesMasterIdLst>
    <p:notesMasterId r:id="rId51"/>
  </p:notesMasterIdLst>
  <p:sldIdLst>
    <p:sldId id="257" r:id="rId2"/>
    <p:sldId id="258" r:id="rId3"/>
    <p:sldId id="259" r:id="rId4"/>
    <p:sldId id="260" r:id="rId5"/>
    <p:sldId id="261" r:id="rId6"/>
    <p:sldId id="264" r:id="rId7"/>
    <p:sldId id="265" r:id="rId8"/>
    <p:sldId id="268" r:id="rId9"/>
    <p:sldId id="267" r:id="rId10"/>
    <p:sldId id="269" r:id="rId11"/>
    <p:sldId id="270" r:id="rId12"/>
    <p:sldId id="271" r:id="rId13"/>
    <p:sldId id="274" r:id="rId14"/>
    <p:sldId id="275" r:id="rId15"/>
    <p:sldId id="276" r:id="rId16"/>
    <p:sldId id="277" r:id="rId17"/>
    <p:sldId id="278" r:id="rId18"/>
    <p:sldId id="306" r:id="rId19"/>
    <p:sldId id="279" r:id="rId20"/>
    <p:sldId id="272" r:id="rId21"/>
    <p:sldId id="273" r:id="rId22"/>
    <p:sldId id="280" r:id="rId23"/>
    <p:sldId id="281" r:id="rId24"/>
    <p:sldId id="282" r:id="rId25"/>
    <p:sldId id="283" r:id="rId26"/>
    <p:sldId id="284" r:id="rId27"/>
    <p:sldId id="286" r:id="rId28"/>
    <p:sldId id="285" r:id="rId29"/>
    <p:sldId id="289" r:id="rId30"/>
    <p:sldId id="290" r:id="rId31"/>
    <p:sldId id="293" r:id="rId32"/>
    <p:sldId id="292" r:id="rId33"/>
    <p:sldId id="308" r:id="rId34"/>
    <p:sldId id="318" r:id="rId35"/>
    <p:sldId id="314" r:id="rId36"/>
    <p:sldId id="315" r:id="rId37"/>
    <p:sldId id="317" r:id="rId38"/>
    <p:sldId id="323" r:id="rId39"/>
    <p:sldId id="324" r:id="rId40"/>
    <p:sldId id="309" r:id="rId41"/>
    <p:sldId id="310" r:id="rId42"/>
    <p:sldId id="311" r:id="rId43"/>
    <p:sldId id="312" r:id="rId44"/>
    <p:sldId id="316" r:id="rId45"/>
    <p:sldId id="313" r:id="rId46"/>
    <p:sldId id="307" r:id="rId47"/>
    <p:sldId id="322" r:id="rId48"/>
    <p:sldId id="320" r:id="rId49"/>
    <p:sldId id="29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832" autoAdjust="0"/>
  </p:normalViewPr>
  <p:slideViewPr>
    <p:cSldViewPr snapToGrid="0" snapToObjects="1">
      <p:cViewPr varScale="1">
        <p:scale>
          <a:sx n="89" d="100"/>
          <a:sy n="89" d="100"/>
        </p:scale>
        <p:origin x="72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230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D6B362-B365-46E3-BAC2-0D3B96A10685}" type="datetimeFigureOut">
              <a:rPr lang="en-US" smtClean="0"/>
              <a:t>10-Jun-15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D3EF8-48C8-4A17-9DE9-97C9B75CE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645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599FA7-1792-4FCE-8905-F9E414515560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13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900" y="2752725"/>
            <a:ext cx="6400800" cy="1470025"/>
          </a:xfrm>
        </p:spPr>
        <p:txBody>
          <a:bodyPr anchor="t" anchorCtr="0">
            <a:noAutofit/>
          </a:bodyPr>
          <a:lstStyle>
            <a:lvl1pPr algn="l">
              <a:defRPr sz="4000" b="1" i="0">
                <a:latin typeface="Arial Bold"/>
                <a:cs typeface="Arial Bold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900" y="4667250"/>
            <a:ext cx="6400800" cy="558800"/>
          </a:xfrm>
        </p:spPr>
        <p:txBody>
          <a:bodyPr>
            <a:noAutofit/>
          </a:bodyPr>
          <a:lstStyle>
            <a:lvl1pPr marL="0" indent="0" algn="l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9118_ppt_template-0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1" y="546100"/>
            <a:ext cx="3839760" cy="5937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902" y="1260585"/>
            <a:ext cx="4616446" cy="567146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 flipH="1">
            <a:off x="2432050" y="6159500"/>
            <a:ext cx="671195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2107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77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6311900"/>
            <a:ext cx="42672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9118_ppt_template-04.png"/>
          <p:cNvPicPr>
            <a:picLocks noChangeAspect="1"/>
          </p:cNvPicPr>
          <p:nvPr userDrawn="1"/>
        </p:nvPicPr>
        <p:blipFill>
          <a:blip r:embed="rId2"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4911" y="546100"/>
            <a:ext cx="3839760" cy="59372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520950" y="744538"/>
            <a:ext cx="62992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520950" y="2070101"/>
            <a:ext cx="6299200" cy="381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1371600" y="6153150"/>
            <a:ext cx="7772400" cy="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983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0" y="6311900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84200" y="744538"/>
            <a:ext cx="798195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584200" y="2070101"/>
            <a:ext cx="7981950" cy="3810000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 flipV="1">
            <a:off x="0" y="6102350"/>
            <a:ext cx="9144000" cy="5715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926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0" y="6311900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754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22313" y="6311900"/>
            <a:ext cx="7772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5" y="847835"/>
            <a:ext cx="4616446" cy="567146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722313" y="6115050"/>
            <a:ext cx="7772400" cy="4445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50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70101"/>
            <a:ext cx="4038600" cy="4056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70101"/>
            <a:ext cx="4038600" cy="40560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0" y="6311900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370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8438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19400"/>
            <a:ext cx="4040188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8438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19400"/>
            <a:ext cx="4041775" cy="3306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787400" y="6311900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744538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447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635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0" y="6311900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flipH="1" flipV="1">
            <a:off x="0" y="6102350"/>
            <a:ext cx="9144000" cy="5715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994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87400" y="6311900"/>
            <a:ext cx="48006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1450" y="6311900"/>
            <a:ext cx="412750" cy="365125"/>
          </a:xfrm>
        </p:spPr>
        <p:txBody>
          <a:bodyPr anchor="t" anchorCtr="0"/>
          <a:lstStyle>
            <a:lvl1pPr algn="l">
              <a:defRPr/>
            </a:lvl1pPr>
          </a:lstStyle>
          <a:p>
            <a:fld id="{7881DA6D-06A5-324F-8B66-23B9E234675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73050"/>
          </a:xfrm>
          <a:prstGeom prst="rect">
            <a:avLst/>
          </a:prstGeom>
          <a:solidFill>
            <a:schemeClr val="bg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 userDrawn="1"/>
        </p:nvCxnSpPr>
        <p:spPr>
          <a:xfrm flipH="1" flipV="1">
            <a:off x="0" y="6102350"/>
            <a:ext cx="9144000" cy="57150"/>
          </a:xfrm>
          <a:prstGeom prst="line">
            <a:avLst/>
          </a:prstGeom>
          <a:ln w="6350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6337074"/>
            <a:ext cx="2940049" cy="36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86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563DE-6ADF-8D49-86BA-37ACD5C319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12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11" r:id="rId2"/>
    <p:sldLayoutId id="2147484023" r:id="rId3"/>
    <p:sldLayoutId id="2147484013" r:id="rId4"/>
    <p:sldLayoutId id="2147484024" r:id="rId5"/>
    <p:sldLayoutId id="2147484014" r:id="rId6"/>
    <p:sldLayoutId id="2147484015" r:id="rId7"/>
    <p:sldLayoutId id="2147484019" r:id="rId8"/>
    <p:sldLayoutId id="2147484016" r:id="rId9"/>
    <p:sldLayoutId id="214748402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accent2"/>
        </a:buClr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projects/SNP/snp_ref.cgi?rs=228380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\\ngs001\Open_Data\Course2015-exercise1\dnaseq\vcf-exercise.xlsx" TargetMode="External"/><Relationship Id="rId2" Type="http://schemas.openxmlformats.org/officeDocument/2006/relationships/hyperlink" Target="http://gatkforums.broadinstitute.org/discussion/1268/how-should-i-interpret-vcf-files-produced-by-the-gatk" TargetMode="Externa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incpm-2.weizmann.ac.il/bioinfo/DeepSequencingAnalysis2014/RNA-Seq/NALM6_accepted_hits_chr6.ba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DNA-</a:t>
            </a:r>
            <a:r>
              <a:rPr lang="en-US" dirty="0" err="1" smtClean="0"/>
              <a:t>seq</a:t>
            </a:r>
            <a:r>
              <a:rPr lang="en-US" dirty="0" smtClean="0"/>
              <a:t> and Variant calling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20949" y="2070101"/>
            <a:ext cx="5412317" cy="3810000"/>
          </a:xfrm>
        </p:spPr>
        <p:txBody>
          <a:bodyPr/>
          <a:lstStyle/>
          <a:p>
            <a:r>
              <a:rPr lang="en-US" dirty="0" smtClean="0"/>
              <a:t>Analysis of DNA-</a:t>
            </a:r>
            <a:r>
              <a:rPr lang="en-US" dirty="0" err="1" smtClean="0"/>
              <a:t>seq</a:t>
            </a:r>
            <a:r>
              <a:rPr lang="en-US" dirty="0" smtClean="0"/>
              <a:t> data</a:t>
            </a:r>
          </a:p>
          <a:p>
            <a:r>
              <a:rPr lang="en-US" dirty="0" smtClean="0"/>
              <a:t>Variant calling from short DNA reads.</a:t>
            </a: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20948" y="4478866"/>
            <a:ext cx="5795467" cy="1524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Barak Markus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An Introduction to Deep-Sequencing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Bioinformatics Unit, INCPM, WIS</a:t>
            </a:r>
          </a:p>
          <a:p>
            <a:pPr marL="0" indent="0">
              <a:buNone/>
            </a:pP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June 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2015</a:t>
            </a:r>
            <a:endParaRPr lang="en-US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14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3495" y="1179195"/>
            <a:ext cx="5890260" cy="152400"/>
            <a:chOff x="1783080" y="2194560"/>
            <a:chExt cx="4442460" cy="152400"/>
          </a:xfrm>
        </p:grpSpPr>
        <p:sp>
          <p:nvSpPr>
            <p:cNvPr id="5" name="Rounded Rectangle 4"/>
            <p:cNvSpPr/>
            <p:nvPr/>
          </p:nvSpPr>
          <p:spPr>
            <a:xfrm>
              <a:off x="3886200" y="2194560"/>
              <a:ext cx="23393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83080" y="2194560"/>
              <a:ext cx="20726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27162" y="5194952"/>
            <a:ext cx="3477978" cy="411480"/>
            <a:chOff x="2724702" y="5158740"/>
            <a:chExt cx="3477978" cy="411480"/>
          </a:xfrm>
        </p:grpSpPr>
        <p:sp>
          <p:nvSpPr>
            <p:cNvPr id="42" name="Rounded Rectangle 41"/>
            <p:cNvSpPr/>
            <p:nvPr/>
          </p:nvSpPr>
          <p:spPr>
            <a:xfrm>
              <a:off x="2724702" y="5158740"/>
              <a:ext cx="3477978" cy="4114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205140" y="5348046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985781" y="5348046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57892" y="5348046"/>
              <a:ext cx="14472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205140" y="7406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chromosome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78266" y="3446992"/>
            <a:ext cx="1764745" cy="874038"/>
            <a:chOff x="5578266" y="3446992"/>
            <a:chExt cx="1764745" cy="874038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5578266" y="4180298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578266" y="3631658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568440" y="344699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68440" y="395169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read2</a:t>
              </a:r>
              <a:endParaRPr lang="en-US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2486436" y="4136364"/>
            <a:ext cx="2718704" cy="902725"/>
            <a:chOff x="2486436" y="4136364"/>
            <a:chExt cx="2718704" cy="902725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2486436" y="4136364"/>
              <a:ext cx="2493275" cy="90272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4681604" y="4180298"/>
              <a:ext cx="523536" cy="85879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1430655" y="5624424"/>
            <a:ext cx="3929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is what we hope has happened!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76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3495" y="1179195"/>
            <a:ext cx="5890260" cy="152400"/>
            <a:chOff x="1783080" y="2194560"/>
            <a:chExt cx="4442460" cy="152400"/>
          </a:xfrm>
        </p:grpSpPr>
        <p:sp>
          <p:nvSpPr>
            <p:cNvPr id="5" name="Rounded Rectangle 4"/>
            <p:cNvSpPr/>
            <p:nvPr/>
          </p:nvSpPr>
          <p:spPr>
            <a:xfrm>
              <a:off x="3886200" y="2194560"/>
              <a:ext cx="23393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83080" y="2194560"/>
              <a:ext cx="20726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05140" y="7406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chromosome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78266" y="3446992"/>
            <a:ext cx="1764745" cy="874038"/>
            <a:chOff x="5578266" y="3446992"/>
            <a:chExt cx="1764745" cy="874038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5578266" y="4180298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578266" y="3631658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568440" y="344699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68440" y="395169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read2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9332" y="1104900"/>
            <a:ext cx="1359218" cy="933450"/>
            <a:chOff x="2279332" y="1104900"/>
            <a:chExt cx="1359218" cy="93345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279332" y="1419224"/>
              <a:ext cx="466725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155047" y="1419225"/>
              <a:ext cx="483503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2743200" y="1104900"/>
              <a:ext cx="421372" cy="314325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0487" y="2334064"/>
            <a:ext cx="2997518" cy="85725"/>
            <a:chOff x="1946543" y="4620064"/>
            <a:chExt cx="2997518" cy="8572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46543" y="4620064"/>
              <a:ext cx="29975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H="1">
              <a:off x="4171950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952591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1952590" y="2606040"/>
            <a:ext cx="3562419" cy="1446094"/>
            <a:chOff x="1952590" y="2606040"/>
            <a:chExt cx="3562419" cy="1446094"/>
          </a:xfrm>
        </p:grpSpPr>
        <p:cxnSp>
          <p:nvCxnSpPr>
            <p:cNvPr id="3" name="Straight Arrow Connector 2"/>
            <p:cNvCxnSpPr/>
            <p:nvPr/>
          </p:nvCxnSpPr>
          <p:spPr>
            <a:xfrm flipH="1" flipV="1">
              <a:off x="4171949" y="2606040"/>
              <a:ext cx="1343060" cy="840952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H="1" flipV="1">
              <a:off x="1952590" y="2606040"/>
              <a:ext cx="3432079" cy="1446094"/>
            </a:xfrm>
            <a:prstGeom prst="straightConnector1">
              <a:avLst/>
            </a:prstGeom>
            <a:ln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447800" y="4321030"/>
            <a:ext cx="31951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what we want: </a:t>
            </a:r>
          </a:p>
          <a:p>
            <a:r>
              <a:rPr lang="en-US" sz="2400" dirty="0" smtClean="0"/>
              <a:t>Successful mapping</a:t>
            </a:r>
            <a:endParaRPr lang="en-US" sz="2400" dirty="0"/>
          </a:p>
        </p:txBody>
      </p:sp>
      <p:sp>
        <p:nvSpPr>
          <p:cNvPr id="36" name="TextBox 35"/>
          <p:cNvSpPr txBox="1"/>
          <p:nvPr/>
        </p:nvSpPr>
        <p:spPr>
          <a:xfrm>
            <a:off x="5326052" y="4473876"/>
            <a:ext cx="2484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what we really have – our data!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12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3495" y="1179195"/>
            <a:ext cx="5890260" cy="152400"/>
            <a:chOff x="1783080" y="2194560"/>
            <a:chExt cx="4442460" cy="152400"/>
          </a:xfrm>
        </p:grpSpPr>
        <p:sp>
          <p:nvSpPr>
            <p:cNvPr id="5" name="Rounded Rectangle 4"/>
            <p:cNvSpPr/>
            <p:nvPr/>
          </p:nvSpPr>
          <p:spPr>
            <a:xfrm>
              <a:off x="3886200" y="2194560"/>
              <a:ext cx="23393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83080" y="2194560"/>
              <a:ext cx="20726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5205140" y="7406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chromosome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5578266" y="3446992"/>
            <a:ext cx="1764745" cy="874038"/>
            <a:chOff x="5578266" y="3446992"/>
            <a:chExt cx="1764745" cy="874038"/>
          </a:xfrm>
        </p:grpSpPr>
        <p:cxnSp>
          <p:nvCxnSpPr>
            <p:cNvPr id="35" name="Straight Arrow Connector 34"/>
            <p:cNvCxnSpPr/>
            <p:nvPr/>
          </p:nvCxnSpPr>
          <p:spPr>
            <a:xfrm flipH="1">
              <a:off x="5578266" y="4180298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H="1">
              <a:off x="5578266" y="3631658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568440" y="3446992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read1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6568440" y="3951698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read2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279332" y="1104900"/>
            <a:ext cx="1359218" cy="933450"/>
            <a:chOff x="2279332" y="1104900"/>
            <a:chExt cx="1359218" cy="933450"/>
          </a:xfrm>
        </p:grpSpPr>
        <p:cxnSp>
          <p:nvCxnSpPr>
            <p:cNvPr id="22" name="Straight Arrow Connector 21"/>
            <p:cNvCxnSpPr/>
            <p:nvPr/>
          </p:nvCxnSpPr>
          <p:spPr>
            <a:xfrm flipH="1">
              <a:off x="2279332" y="1419224"/>
              <a:ext cx="466725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3155047" y="1419225"/>
              <a:ext cx="483503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ounded Rectangle 23"/>
            <p:cNvSpPr/>
            <p:nvPr/>
          </p:nvSpPr>
          <p:spPr>
            <a:xfrm>
              <a:off x="2743200" y="1104900"/>
              <a:ext cx="421372" cy="314325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560487" y="2334064"/>
            <a:ext cx="2997518" cy="85725"/>
            <a:chOff x="1946543" y="4620064"/>
            <a:chExt cx="2997518" cy="8572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946543" y="4620064"/>
              <a:ext cx="29975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952591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1" name="Straight Arrow Connector 30"/>
          <p:cNvCxnSpPr/>
          <p:nvPr/>
        </p:nvCxnSpPr>
        <p:spPr>
          <a:xfrm flipH="1" flipV="1">
            <a:off x="1952590" y="2606040"/>
            <a:ext cx="3432079" cy="1446094"/>
          </a:xfrm>
          <a:prstGeom prst="straightConnector1">
            <a:avLst/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447800" y="4610590"/>
            <a:ext cx="5165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Things do not always map smoothly!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7038716" y="2175949"/>
            <a:ext cx="772111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Curved Connector 3"/>
          <p:cNvCxnSpPr/>
          <p:nvPr/>
        </p:nvCxnSpPr>
        <p:spPr>
          <a:xfrm flipV="1">
            <a:off x="5578268" y="2334064"/>
            <a:ext cx="1377457" cy="1112928"/>
          </a:xfrm>
          <a:prstGeom prst="curvedConnector3">
            <a:avLst>
              <a:gd name="adj1" fmla="val 50000"/>
            </a:avLst>
          </a:prstGeom>
          <a:ln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99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764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AACTCGACAACGTGCACGTGCACGTG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047455" y="3395990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GCACGCG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748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7649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AACTCGACAACGTGCACGTGCACGTG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AACTCGA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455" y="3395990"/>
            <a:ext cx="2039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GCACGCG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98659" y="4766548"/>
            <a:ext cx="2401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Perfect match</a:t>
            </a:r>
            <a:endParaRPr lang="en-US" sz="2800" dirty="0"/>
          </a:p>
        </p:txBody>
      </p:sp>
      <p:sp>
        <p:nvSpPr>
          <p:cNvPr id="2" name="Rounded Rectangle 1"/>
          <p:cNvSpPr/>
          <p:nvPr/>
        </p:nvSpPr>
        <p:spPr>
          <a:xfrm>
            <a:off x="1371599" y="2927866"/>
            <a:ext cx="1932369" cy="99134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0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27894" y="3047256"/>
            <a:ext cx="1932369" cy="99134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7954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AACTCGACAACGTGCACGTGCACG</a:t>
            </a:r>
            <a:r>
              <a:rPr lang="en-US" sz="3200" b="1" i="1" dirty="0" smtClean="0"/>
              <a:t>T</a:t>
            </a:r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AACTCGA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455" y="3395990"/>
            <a:ext cx="20762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GCACG</a:t>
            </a:r>
            <a:r>
              <a:rPr lang="en-US" sz="3200" b="1" i="1" dirty="0" smtClean="0">
                <a:solidFill>
                  <a:srgbClr val="C00000"/>
                </a:solidFill>
              </a:rPr>
              <a:t>C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96657" y="4766548"/>
            <a:ext cx="18229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Mismatch!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90546" y="5445502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we accept this mapping?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7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27894" y="3047256"/>
            <a:ext cx="1932369" cy="99134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83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AACTCGACAACGTGCACGTGCAC</a:t>
            </a:r>
            <a:r>
              <a:rPr lang="en-US" sz="3200" b="1" i="1" dirty="0" smtClean="0"/>
              <a:t>GT</a:t>
            </a:r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AACTCGA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47455" y="3395990"/>
            <a:ext cx="20938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GCAC</a:t>
            </a:r>
            <a:r>
              <a:rPr lang="en-US" sz="3200" b="1" i="1" dirty="0" smtClean="0">
                <a:solidFill>
                  <a:srgbClr val="C00000"/>
                </a:solidFill>
              </a:rPr>
              <a:t>CC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5821" y="4747736"/>
            <a:ext cx="25026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2 Mismatches!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90546" y="5445502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we accept this mapping?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41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27894" y="3047256"/>
            <a:ext cx="1932369" cy="99134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83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AACTCGACAACGTGCACGTGCAC</a:t>
            </a:r>
            <a:r>
              <a:rPr lang="en-US" sz="3200" b="1" i="1" dirty="0" smtClean="0"/>
              <a:t>G</a:t>
            </a:r>
            <a:r>
              <a:rPr lang="en-US" sz="2800" dirty="0" smtClean="0"/>
              <a:t>TG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AACTCGA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8257" y="3395990"/>
            <a:ext cx="15007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GCACG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5821" y="474773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INDEL!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90546" y="5445502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we accept this mapping?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8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27894" y="3047256"/>
            <a:ext cx="1932369" cy="99134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835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AACTCGACAACGTGCACGTGCAC</a:t>
            </a:r>
            <a:r>
              <a:rPr lang="en-US" sz="3200" b="1" i="1" dirty="0" smtClean="0"/>
              <a:t>GT</a:t>
            </a:r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AACTCGA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8257" y="3395990"/>
            <a:ext cx="19559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GCAC</a:t>
            </a:r>
            <a:r>
              <a:rPr lang="en-US" sz="3200" b="1" i="1" dirty="0" smtClean="0">
                <a:solidFill>
                  <a:srgbClr val="C00000"/>
                </a:solidFill>
              </a:rPr>
              <a:t>__</a:t>
            </a:r>
            <a:r>
              <a:rPr lang="en-US" sz="2800" dirty="0" smtClean="0">
                <a:solidFill>
                  <a:srgbClr val="C00000"/>
                </a:solidFill>
              </a:rPr>
              <a:t>G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5821" y="4747736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INDEL!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90546" y="5445502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we accept this mapping?</a:t>
            </a:r>
            <a:endParaRPr lang="en-US" sz="28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6127894" y="3047256"/>
            <a:ext cx="1932369" cy="991344"/>
          </a:xfrm>
          <a:prstGeom prst="roundRect">
            <a:avLst/>
          </a:prstGeom>
          <a:solidFill>
            <a:srgbClr val="FFFF00">
              <a:alpha val="30196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1371600" y="2987040"/>
            <a:ext cx="6568440" cy="1051560"/>
            <a:chOff x="2109126" y="3766624"/>
            <a:chExt cx="4748873" cy="256736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2109126" y="3766624"/>
              <a:ext cx="474887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/>
            <p:cNvCxnSpPr/>
            <p:nvPr/>
          </p:nvCxnSpPr>
          <p:spPr>
            <a:xfrm flipH="1">
              <a:off x="563476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Arrow Connector 4"/>
            <p:cNvCxnSpPr/>
            <p:nvPr/>
          </p:nvCxnSpPr>
          <p:spPr>
            <a:xfrm flipH="1">
              <a:off x="2118708" y="4023360"/>
              <a:ext cx="122323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itle 1"/>
          <p:cNvSpPr txBox="1">
            <a:spLocks/>
          </p:cNvSpPr>
          <p:nvPr/>
        </p:nvSpPr>
        <p:spPr>
          <a:xfrm>
            <a:off x="584200" y="744538"/>
            <a:ext cx="798195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Mapping –zooming in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384853" y="2941320"/>
            <a:ext cx="66607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AACTCGACAACGAGCAAAAAAAAGCA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384853" y="3395990"/>
            <a:ext cx="19191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AACTCGA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08152" y="3395990"/>
            <a:ext cx="2257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AAAAAA__A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71600" y="2558534"/>
            <a:ext cx="2698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REFERENCE GENOME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71599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985933" y="4097774"/>
            <a:ext cx="9541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READ2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15821" y="4747736"/>
            <a:ext cx="24224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What-a-Mess!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390546" y="5445502"/>
            <a:ext cx="47035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Do we accept this mapping?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5237481" y="1980675"/>
            <a:ext cx="18565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AAAAAAA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73859" y="2412584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A___AAAAAA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03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3495" y="1179195"/>
            <a:ext cx="5890260" cy="152400"/>
            <a:chOff x="1783080" y="2194560"/>
            <a:chExt cx="4442460" cy="152400"/>
          </a:xfrm>
        </p:grpSpPr>
        <p:sp>
          <p:nvSpPr>
            <p:cNvPr id="5" name="Rounded Rectangle 4"/>
            <p:cNvSpPr/>
            <p:nvPr/>
          </p:nvSpPr>
          <p:spPr>
            <a:xfrm>
              <a:off x="3886200" y="2194560"/>
              <a:ext cx="23393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83080" y="2194560"/>
              <a:ext cx="20726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55445" y="2267389"/>
            <a:ext cx="2659380" cy="933450"/>
            <a:chOff x="1293495" y="1814732"/>
            <a:chExt cx="2659380" cy="93345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42868" y="1814732"/>
              <a:ext cx="14337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93495" y="2310032"/>
              <a:ext cx="10782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62454" y="2062382"/>
              <a:ext cx="14337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9320" y="2519582"/>
              <a:ext cx="17735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32231" y="2748182"/>
              <a:ext cx="9949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79332" y="1104900"/>
            <a:ext cx="1359218" cy="933450"/>
            <a:chOff x="2279332" y="1104900"/>
            <a:chExt cx="1359218" cy="93345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279332" y="1419224"/>
              <a:ext cx="466725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55047" y="1419225"/>
              <a:ext cx="483503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2743200" y="1104900"/>
              <a:ext cx="421372" cy="314325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46543" y="4620064"/>
            <a:ext cx="2997518" cy="85725"/>
            <a:chOff x="1946543" y="4620064"/>
            <a:chExt cx="2997518" cy="8572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946543" y="4620064"/>
              <a:ext cx="29975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171950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952591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94132" y="3043676"/>
            <a:ext cx="1264004" cy="1252099"/>
            <a:chOff x="1994132" y="3043676"/>
            <a:chExt cx="1264004" cy="1252099"/>
          </a:xfrm>
        </p:grpSpPr>
        <p:cxnSp>
          <p:nvCxnSpPr>
            <p:cNvPr id="29" name="Straight Arrow Connector 28"/>
            <p:cNvCxnSpPr>
              <a:stCxn id="34" idx="2"/>
            </p:cNvCxnSpPr>
            <p:nvPr/>
          </p:nvCxnSpPr>
          <p:spPr>
            <a:xfrm>
              <a:off x="2626134" y="3358001"/>
              <a:ext cx="262321" cy="93777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1994132" y="3043676"/>
              <a:ext cx="1264004" cy="314325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27162" y="5194952"/>
            <a:ext cx="3477978" cy="411480"/>
            <a:chOff x="2724702" y="5158740"/>
            <a:chExt cx="3477978" cy="411480"/>
          </a:xfrm>
        </p:grpSpPr>
        <p:sp>
          <p:nvSpPr>
            <p:cNvPr id="42" name="Rounded Rectangle 41"/>
            <p:cNvSpPr/>
            <p:nvPr/>
          </p:nvSpPr>
          <p:spPr>
            <a:xfrm>
              <a:off x="2724702" y="5158740"/>
              <a:ext cx="3477978" cy="4114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205140" y="5348046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985781" y="5348046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57892" y="5348046"/>
              <a:ext cx="14472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205140" y="7406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chromosome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9800" y="411110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Paired end sequencing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4173" y="4960101"/>
            <a:ext cx="200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Two reads for each fragment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81516" y="2267389"/>
            <a:ext cx="1641994" cy="1205154"/>
            <a:chOff x="4481516" y="2267389"/>
            <a:chExt cx="1641994" cy="1205154"/>
          </a:xfrm>
        </p:grpSpPr>
        <p:sp>
          <p:nvSpPr>
            <p:cNvPr id="46" name="TextBox 45"/>
            <p:cNvSpPr txBox="1"/>
            <p:nvPr/>
          </p:nvSpPr>
          <p:spPr>
            <a:xfrm>
              <a:off x="4912922" y="2645671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fragments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4481516" y="2267389"/>
              <a:ext cx="340855" cy="1205154"/>
            </a:xfrm>
            <a:prstGeom prst="rightBrac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230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reads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4201" y="2070101"/>
            <a:ext cx="7645400" cy="331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85-90% map uniquely with the expected insert size</a:t>
            </a:r>
          </a:p>
          <a:p>
            <a:r>
              <a:rPr lang="en-US" sz="2800" dirty="0" smtClean="0"/>
              <a:t>The rest is problematic</a:t>
            </a:r>
          </a:p>
          <a:p>
            <a:pPr lvl="1"/>
            <a:r>
              <a:rPr lang="en-US" sz="2400" dirty="0" smtClean="0"/>
              <a:t>Reads mapped to different </a:t>
            </a:r>
            <a:r>
              <a:rPr lang="en-US" sz="2400" dirty="0" err="1" smtClean="0"/>
              <a:t>chr</a:t>
            </a:r>
            <a:endParaRPr lang="en-US" sz="2400" dirty="0" smtClean="0"/>
          </a:p>
          <a:p>
            <a:pPr lvl="1"/>
            <a:r>
              <a:rPr lang="en-US" sz="2400" dirty="0" smtClean="0"/>
              <a:t>Reads mapped to several locations</a:t>
            </a:r>
          </a:p>
          <a:p>
            <a:pPr lvl="1"/>
            <a:r>
              <a:rPr lang="en-US" sz="2400" dirty="0" smtClean="0"/>
              <a:t>Reads not mapped at all!</a:t>
            </a:r>
          </a:p>
          <a:p>
            <a:r>
              <a:rPr lang="en-US" sz="2800" dirty="0" smtClean="0"/>
              <a:t>Why?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98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reads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84201" y="2070101"/>
            <a:ext cx="7645400" cy="3834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Mapping is intensive hence very few mismatches are allowed!</a:t>
            </a:r>
          </a:p>
          <a:p>
            <a:r>
              <a:rPr lang="en-US" sz="2800" dirty="0" smtClean="0"/>
              <a:t>Examples </a:t>
            </a:r>
          </a:p>
          <a:p>
            <a:pPr lvl="1"/>
            <a:r>
              <a:rPr lang="en-US" sz="2400" dirty="0" smtClean="0"/>
              <a:t>Repetitive regions</a:t>
            </a:r>
          </a:p>
          <a:p>
            <a:pPr lvl="1"/>
            <a:r>
              <a:rPr lang="en-US" sz="2400" dirty="0" smtClean="0"/>
              <a:t>Homology</a:t>
            </a:r>
          </a:p>
          <a:p>
            <a:pPr lvl="1"/>
            <a:r>
              <a:rPr lang="en-US" sz="2400" dirty="0" err="1" smtClean="0"/>
              <a:t>Indels</a:t>
            </a:r>
            <a:r>
              <a:rPr lang="en-US" sz="2400" dirty="0" smtClean="0"/>
              <a:t> (# of mismatches)</a:t>
            </a:r>
          </a:p>
          <a:p>
            <a:pPr lvl="1"/>
            <a:r>
              <a:rPr lang="en-US" sz="2400" dirty="0" smtClean="0"/>
              <a:t>Contamination</a:t>
            </a:r>
          </a:p>
          <a:p>
            <a:r>
              <a:rPr lang="en-US" dirty="0" err="1" smtClean="0"/>
              <a:t>Indels</a:t>
            </a:r>
            <a:r>
              <a:rPr lang="en-US" dirty="0" smtClean="0"/>
              <a:t> get special treatment!</a:t>
            </a:r>
            <a:endParaRPr lang="en-US" sz="24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1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28620"/>
            <a:ext cx="7772400" cy="1362075"/>
          </a:xfrm>
        </p:spPr>
        <p:txBody>
          <a:bodyPr/>
          <a:lstStyle/>
          <a:p>
            <a:r>
              <a:rPr lang="en-US" dirty="0" smtClean="0"/>
              <a:t>Mapped reads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73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r="5833"/>
          <a:stretch/>
        </p:blipFill>
        <p:spPr>
          <a:xfrm>
            <a:off x="640080" y="1209449"/>
            <a:ext cx="8016240" cy="47407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1330" y="5454131"/>
            <a:ext cx="710451" cy="369332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Exon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01330" y="5215467"/>
            <a:ext cx="355225" cy="228600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2556555" y="3302000"/>
            <a:ext cx="913773" cy="1066800"/>
            <a:chOff x="2556555" y="3302000"/>
            <a:chExt cx="913773" cy="1066800"/>
          </a:xfrm>
        </p:grpSpPr>
        <p:sp>
          <p:nvSpPr>
            <p:cNvPr id="5" name="TextBox 4"/>
            <p:cNvSpPr txBox="1"/>
            <p:nvPr/>
          </p:nvSpPr>
          <p:spPr>
            <a:xfrm>
              <a:off x="2708581" y="3667667"/>
              <a:ext cx="761747" cy="369332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reads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 flipV="1">
              <a:off x="2556555" y="3302000"/>
              <a:ext cx="532899" cy="36566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5" idx="2"/>
            </p:cNvCxnSpPr>
            <p:nvPr/>
          </p:nvCxnSpPr>
          <p:spPr>
            <a:xfrm flipH="1">
              <a:off x="2556555" y="4036999"/>
              <a:ext cx="532900" cy="33180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2566742" y="1807143"/>
            <a:ext cx="1336964" cy="701133"/>
            <a:chOff x="3751306" y="2807268"/>
            <a:chExt cx="1336964" cy="701133"/>
          </a:xfrm>
        </p:grpSpPr>
        <p:sp>
          <p:nvSpPr>
            <p:cNvPr id="12" name="TextBox 11"/>
            <p:cNvSpPr txBox="1"/>
            <p:nvPr/>
          </p:nvSpPr>
          <p:spPr>
            <a:xfrm>
              <a:off x="3903330" y="2807268"/>
              <a:ext cx="1184940" cy="36933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Coverage</a:t>
              </a:r>
              <a:endParaRPr lang="en-US" dirty="0"/>
            </a:p>
          </p:txBody>
        </p:sp>
        <p:cxnSp>
          <p:nvCxnSpPr>
            <p:cNvPr id="14" name="Straight Arrow Connector 13"/>
            <p:cNvCxnSpPr>
              <a:stCxn id="12" idx="2"/>
            </p:cNvCxnSpPr>
            <p:nvPr/>
          </p:nvCxnSpPr>
          <p:spPr>
            <a:xfrm flipH="1">
              <a:off x="3751306" y="3176600"/>
              <a:ext cx="744494" cy="331801"/>
            </a:xfrm>
            <a:prstGeom prst="straightConnector1">
              <a:avLst/>
            </a:prstGeom>
            <a:ln>
              <a:solidFill>
                <a:schemeClr val="accent6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390349" y="636502"/>
            <a:ext cx="4376519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This is an </a:t>
            </a:r>
            <a:r>
              <a:rPr lang="en-US" sz="2400" dirty="0" err="1" smtClean="0"/>
              <a:t>Exome-Seq</a:t>
            </a:r>
            <a:r>
              <a:rPr lang="en-US" sz="2400" dirty="0" smtClean="0"/>
              <a:t> dataset!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4648200" y="2342375"/>
            <a:ext cx="548640" cy="3111756"/>
          </a:xfrm>
          <a:prstGeom prst="rect">
            <a:avLst/>
          </a:prstGeom>
          <a:noFill/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96840" y="3579842"/>
            <a:ext cx="1326004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Zooming 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5" grpId="0" animBg="1"/>
      <p:bldP spid="16" grpId="0" animBg="1"/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tasks\talks\genomic-bioinformatics\data\images\gene-prame-exo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61" r="17008"/>
          <a:stretch/>
        </p:blipFill>
        <p:spPr bwMode="auto">
          <a:xfrm>
            <a:off x="1876369" y="640080"/>
            <a:ext cx="6688511" cy="517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632263" y="3699932"/>
            <a:ext cx="882460" cy="741865"/>
            <a:chOff x="5632263" y="3699932"/>
            <a:chExt cx="882460" cy="741865"/>
          </a:xfrm>
        </p:grpSpPr>
        <p:sp>
          <p:nvSpPr>
            <p:cNvPr id="2" name="TextBox 1"/>
            <p:cNvSpPr txBox="1"/>
            <p:nvPr/>
          </p:nvSpPr>
          <p:spPr>
            <a:xfrm>
              <a:off x="5765800" y="4072465"/>
              <a:ext cx="748923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insert</a:t>
              </a:r>
              <a:endParaRPr lang="en-US" dirty="0"/>
            </a:p>
          </p:txBody>
        </p:sp>
        <p:cxnSp>
          <p:nvCxnSpPr>
            <p:cNvPr id="4" name="Straight Arrow Connector 3"/>
            <p:cNvCxnSpPr>
              <a:stCxn id="2" idx="0"/>
            </p:cNvCxnSpPr>
            <p:nvPr/>
          </p:nvCxnSpPr>
          <p:spPr>
            <a:xfrm flipH="1" flipV="1">
              <a:off x="5632263" y="3699932"/>
              <a:ext cx="507999" cy="37253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2641601" y="3759202"/>
            <a:ext cx="1278466" cy="959594"/>
            <a:chOff x="2641601" y="3759202"/>
            <a:chExt cx="1278466" cy="959594"/>
          </a:xfrm>
        </p:grpSpPr>
        <p:sp>
          <p:nvSpPr>
            <p:cNvPr id="9" name="TextBox 8"/>
            <p:cNvSpPr txBox="1"/>
            <p:nvPr/>
          </p:nvSpPr>
          <p:spPr>
            <a:xfrm>
              <a:off x="2641601" y="4072465"/>
              <a:ext cx="1202266" cy="646331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Poor mapping</a:t>
              </a:r>
              <a:endParaRPr lang="en-US" dirty="0"/>
            </a:p>
          </p:txBody>
        </p:sp>
        <p:cxnSp>
          <p:nvCxnSpPr>
            <p:cNvPr id="10" name="Straight Arrow Connector 9"/>
            <p:cNvCxnSpPr>
              <a:stCxn id="9" idx="0"/>
            </p:cNvCxnSpPr>
            <p:nvPr/>
          </p:nvCxnSpPr>
          <p:spPr>
            <a:xfrm flipV="1">
              <a:off x="3242734" y="3759202"/>
              <a:ext cx="677333" cy="31326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4732985" y="2032000"/>
            <a:ext cx="3327282" cy="934996"/>
            <a:chOff x="5361446" y="3691467"/>
            <a:chExt cx="3327282" cy="934996"/>
          </a:xfrm>
        </p:grpSpPr>
        <p:sp>
          <p:nvSpPr>
            <p:cNvPr id="18" name="TextBox 17"/>
            <p:cNvSpPr txBox="1"/>
            <p:nvPr/>
          </p:nvSpPr>
          <p:spPr>
            <a:xfrm>
              <a:off x="5361446" y="4257131"/>
              <a:ext cx="1860446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Diff from the Ref</a:t>
              </a:r>
              <a:endParaRPr lang="en-US" dirty="0"/>
            </a:p>
          </p:txBody>
        </p:sp>
        <p:cxnSp>
          <p:nvCxnSpPr>
            <p:cNvPr id="19" name="Straight Arrow Connector 18"/>
            <p:cNvCxnSpPr>
              <a:stCxn id="18" idx="0"/>
            </p:cNvCxnSpPr>
            <p:nvPr/>
          </p:nvCxnSpPr>
          <p:spPr>
            <a:xfrm flipH="1" flipV="1">
              <a:off x="5649195" y="3691467"/>
              <a:ext cx="642474" cy="56566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18" idx="3"/>
            </p:cNvCxnSpPr>
            <p:nvPr/>
          </p:nvCxnSpPr>
          <p:spPr>
            <a:xfrm flipV="1">
              <a:off x="7221892" y="4191001"/>
              <a:ext cx="1466836" cy="25079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255936" y="2966996"/>
            <a:ext cx="979021" cy="575735"/>
            <a:chOff x="5561350" y="4072465"/>
            <a:chExt cx="979021" cy="575735"/>
          </a:xfrm>
        </p:grpSpPr>
        <p:sp>
          <p:nvSpPr>
            <p:cNvPr id="25" name="TextBox 24"/>
            <p:cNvSpPr txBox="1"/>
            <p:nvPr/>
          </p:nvSpPr>
          <p:spPr>
            <a:xfrm>
              <a:off x="5765800" y="4072465"/>
              <a:ext cx="774571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read1</a:t>
              </a:r>
              <a:endParaRPr lang="en-US" dirty="0"/>
            </a:p>
          </p:txBody>
        </p:sp>
        <p:cxnSp>
          <p:nvCxnSpPr>
            <p:cNvPr id="26" name="Straight Arrow Connector 25"/>
            <p:cNvCxnSpPr>
              <a:stCxn id="25" idx="2"/>
            </p:cNvCxnSpPr>
            <p:nvPr/>
          </p:nvCxnSpPr>
          <p:spPr>
            <a:xfrm flipH="1">
              <a:off x="5561350" y="4441797"/>
              <a:ext cx="591736" cy="2064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2693653" y="2966996"/>
            <a:ext cx="1057082" cy="575735"/>
            <a:chOff x="5765800" y="4072465"/>
            <a:chExt cx="1057082" cy="575735"/>
          </a:xfrm>
        </p:grpSpPr>
        <p:sp>
          <p:nvSpPr>
            <p:cNvPr id="30" name="TextBox 29"/>
            <p:cNvSpPr txBox="1"/>
            <p:nvPr/>
          </p:nvSpPr>
          <p:spPr>
            <a:xfrm>
              <a:off x="5765800" y="4072465"/>
              <a:ext cx="774571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 smtClean="0"/>
                <a:t>read2</a:t>
              </a:r>
              <a:endParaRPr lang="en-US" dirty="0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6203888" y="4441797"/>
              <a:ext cx="618994" cy="206403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70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tasks\talks\genomic-bioinformatics\data\images\gene-prame-snp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4"/>
          <a:stretch/>
        </p:blipFill>
        <p:spPr bwMode="auto">
          <a:xfrm>
            <a:off x="198120" y="1432560"/>
            <a:ext cx="8921522" cy="4496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42480" y="2616200"/>
            <a:ext cx="684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36 A</a:t>
            </a:r>
          </a:p>
          <a:p>
            <a:r>
              <a:rPr lang="en-US" dirty="0" smtClean="0"/>
              <a:t>38 G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6206067" y="4760667"/>
            <a:ext cx="1741097" cy="872863"/>
            <a:chOff x="3285067" y="4117995"/>
            <a:chExt cx="1741097" cy="872863"/>
          </a:xfrm>
        </p:grpSpPr>
        <p:sp>
          <p:nvSpPr>
            <p:cNvPr id="5" name="TextBox 4"/>
            <p:cNvSpPr txBox="1"/>
            <p:nvPr/>
          </p:nvSpPr>
          <p:spPr>
            <a:xfrm>
              <a:off x="3285067" y="4117995"/>
              <a:ext cx="1498600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Known SNP</a:t>
              </a:r>
              <a:endParaRPr lang="en-US" dirty="0"/>
            </a:p>
          </p:txBody>
        </p:sp>
        <p:cxnSp>
          <p:nvCxnSpPr>
            <p:cNvPr id="6" name="Straight Arrow Connector 5"/>
            <p:cNvCxnSpPr>
              <a:stCxn id="5" idx="2"/>
            </p:cNvCxnSpPr>
            <p:nvPr/>
          </p:nvCxnSpPr>
          <p:spPr>
            <a:xfrm>
              <a:off x="4034367" y="4487327"/>
              <a:ext cx="991797" cy="503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2793823" y="3651721"/>
            <a:ext cx="2569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Why not 37A and 37G?</a:t>
            </a:r>
          </a:p>
          <a:p>
            <a:r>
              <a:rPr lang="en-US" dirty="0" smtClean="0"/>
              <a:t>(hint: coin tossing)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52726" y="4337317"/>
            <a:ext cx="1741097" cy="872863"/>
            <a:chOff x="3285067" y="4117995"/>
            <a:chExt cx="1741097" cy="872863"/>
          </a:xfrm>
        </p:grpSpPr>
        <p:sp>
          <p:nvSpPr>
            <p:cNvPr id="14" name="TextBox 13"/>
            <p:cNvSpPr txBox="1"/>
            <p:nvPr/>
          </p:nvSpPr>
          <p:spPr>
            <a:xfrm>
              <a:off x="3285067" y="4117995"/>
              <a:ext cx="1498600" cy="369332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dirty="0" smtClean="0"/>
                <a:t>Ref Genome</a:t>
              </a:r>
              <a:endParaRPr lang="en-US" dirty="0"/>
            </a:p>
          </p:txBody>
        </p:sp>
        <p:cxnSp>
          <p:nvCxnSpPr>
            <p:cNvPr id="15" name="Straight Arrow Connector 14"/>
            <p:cNvCxnSpPr>
              <a:stCxn id="14" idx="2"/>
            </p:cNvCxnSpPr>
            <p:nvPr/>
          </p:nvCxnSpPr>
          <p:spPr>
            <a:xfrm>
              <a:off x="4034367" y="4487327"/>
              <a:ext cx="991797" cy="50353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ounded Rectangle 9"/>
          <p:cNvSpPr/>
          <p:nvPr/>
        </p:nvSpPr>
        <p:spPr>
          <a:xfrm>
            <a:off x="7947164" y="2362200"/>
            <a:ext cx="206236" cy="3019564"/>
          </a:xfrm>
          <a:prstGeom prst="round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62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H:\tasks\talks\genomic-bioinformatics\data\images\gene-prame-2snps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6" r="6195"/>
          <a:stretch/>
        </p:blipFill>
        <p:spPr bwMode="auto">
          <a:xfrm>
            <a:off x="273322" y="641654"/>
            <a:ext cx="8657318" cy="534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10000" y="1280160"/>
            <a:ext cx="66768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19 A</a:t>
            </a:r>
          </a:p>
          <a:p>
            <a:r>
              <a:rPr lang="en-US" dirty="0" smtClean="0"/>
              <a:t>11 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280160"/>
            <a:ext cx="684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11 A</a:t>
            </a:r>
          </a:p>
          <a:p>
            <a:r>
              <a:rPr lang="en-US" dirty="0" smtClean="0"/>
              <a:t>19 G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0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3" r="22130"/>
          <a:stretch/>
        </p:blipFill>
        <p:spPr>
          <a:xfrm>
            <a:off x="224157" y="525727"/>
            <a:ext cx="4821976" cy="48961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42674" y="2508777"/>
            <a:ext cx="684803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4   A</a:t>
            </a:r>
          </a:p>
          <a:p>
            <a:r>
              <a:rPr lang="en-US" dirty="0" smtClean="0"/>
              <a:t>10 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26166" y="2508777"/>
            <a:ext cx="1582484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Het A/G ?</a:t>
            </a:r>
          </a:p>
          <a:p>
            <a:r>
              <a:rPr lang="en-US" dirty="0" smtClean="0"/>
              <a:t>Coin flipping?</a:t>
            </a:r>
          </a:p>
          <a:p>
            <a:r>
              <a:rPr lang="en-US" dirty="0" smtClean="0"/>
              <a:t>Is it known?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8279" y="5184793"/>
            <a:ext cx="8704049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rs2283800</a:t>
            </a:r>
            <a:r>
              <a:rPr lang="en-US" i="1" dirty="0"/>
              <a:t> [Homo sapiens]</a:t>
            </a:r>
            <a:endParaRPr lang="en-US" dirty="0" smtClean="0"/>
          </a:p>
          <a:p>
            <a:r>
              <a:rPr lang="en-US" dirty="0" smtClean="0"/>
              <a:t>AACGGCCTCCTGTGAAAACCTCCGC[</a:t>
            </a:r>
            <a:r>
              <a:rPr lang="en-US" b="1" dirty="0" smtClean="0">
                <a:solidFill>
                  <a:srgbClr val="FF0000"/>
                </a:solidFill>
              </a:rPr>
              <a:t>A/G</a:t>
            </a:r>
            <a:r>
              <a:rPr lang="en-US" dirty="0" smtClean="0"/>
              <a:t>]AATACTGCTGAGGAAACTGACAACT</a:t>
            </a:r>
            <a:endParaRPr lang="en-US" dirty="0"/>
          </a:p>
          <a:p>
            <a:r>
              <a:rPr lang="en-US" dirty="0" smtClean="0"/>
              <a:t>Global </a:t>
            </a:r>
            <a:r>
              <a:rPr lang="en-US" dirty="0"/>
              <a:t>MAF:A=0.3200/696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3867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tasks\talks\genomic-bioinformatics\data\images\gene-prame-snp2-low-cov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0" r="6119"/>
          <a:stretch/>
        </p:blipFill>
        <p:spPr bwMode="auto">
          <a:xfrm>
            <a:off x="482599" y="468094"/>
            <a:ext cx="8195733" cy="454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8279" y="5056309"/>
            <a:ext cx="87810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rs416630 [Homo sapiens]</a:t>
            </a:r>
          </a:p>
          <a:p>
            <a:r>
              <a:rPr lang="en-US" dirty="0"/>
              <a:t>GGCTGCTCCTTTTGTCGCCAATACA[</a:t>
            </a:r>
            <a:r>
              <a:rPr lang="en-US" b="1" dirty="0">
                <a:solidFill>
                  <a:srgbClr val="FF0000"/>
                </a:solidFill>
              </a:rPr>
              <a:t>A/G</a:t>
            </a:r>
            <a:r>
              <a:rPr lang="en-US" dirty="0"/>
              <a:t>]ACCTGTTGACAGGTCACGCCTGGGA </a:t>
            </a:r>
            <a:br>
              <a:rPr lang="en-US" dirty="0"/>
            </a:br>
            <a:r>
              <a:rPr lang="en-US" dirty="0"/>
              <a:t>Global MAF:A=?/0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16070" y="2562860"/>
            <a:ext cx="1056828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1  C</a:t>
            </a:r>
          </a:p>
          <a:p>
            <a:r>
              <a:rPr lang="en-US" dirty="0" smtClean="0"/>
              <a:t>11 G</a:t>
            </a:r>
          </a:p>
          <a:p>
            <a:r>
              <a:rPr lang="en-US" dirty="0" smtClean="0"/>
              <a:t>0  A (ref)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750670" y="2740660"/>
            <a:ext cx="158248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Het G/C ?</a:t>
            </a:r>
          </a:p>
          <a:p>
            <a:r>
              <a:rPr lang="en-US" dirty="0"/>
              <a:t>Coin flipping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50670" y="3486190"/>
            <a:ext cx="106952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Why C ?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17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0533" y="824847"/>
            <a:ext cx="10504834" cy="501715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4804" y="2850727"/>
            <a:ext cx="3397148" cy="20313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Total count: 246</a:t>
            </a:r>
          </a:p>
          <a:p>
            <a:r>
              <a:rPr lang="en-US" dirty="0"/>
              <a:t>A      : 182  (74%,     91+,   91- )</a:t>
            </a:r>
          </a:p>
          <a:p>
            <a:r>
              <a:rPr lang="en-US" dirty="0"/>
              <a:t>C      : 64  (26%,     61+,   3- )</a:t>
            </a:r>
          </a:p>
          <a:p>
            <a:r>
              <a:rPr lang="en-US" dirty="0"/>
              <a:t>G      : 0</a:t>
            </a:r>
          </a:p>
          <a:p>
            <a:r>
              <a:rPr lang="en-US" dirty="0"/>
              <a:t>T      : 0</a:t>
            </a:r>
          </a:p>
          <a:p>
            <a:r>
              <a:rPr lang="en-US" dirty="0"/>
              <a:t>N      : 0</a:t>
            </a:r>
          </a:p>
          <a:p>
            <a:r>
              <a:rPr lang="en-US" dirty="0"/>
              <a:t>---------------</a:t>
            </a:r>
          </a:p>
        </p:txBody>
      </p:sp>
      <p:cxnSp>
        <p:nvCxnSpPr>
          <p:cNvPr id="6" name="Straight Arrow Connector 5"/>
          <p:cNvCxnSpPr>
            <a:stCxn id="4" idx="0"/>
          </p:cNvCxnSpPr>
          <p:nvPr/>
        </p:nvCxnSpPr>
        <p:spPr>
          <a:xfrm flipV="1">
            <a:off x="2383378" y="1955800"/>
            <a:ext cx="2264822" cy="89492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56979" y="2850727"/>
            <a:ext cx="1903085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A 182</a:t>
            </a:r>
          </a:p>
          <a:p>
            <a:r>
              <a:rPr lang="en-US" dirty="0" smtClean="0"/>
              <a:t>C </a:t>
            </a:r>
            <a:r>
              <a:rPr lang="en-US" dirty="0"/>
              <a:t>64 </a:t>
            </a:r>
            <a:endParaRPr lang="en-US" dirty="0" smtClean="0"/>
          </a:p>
          <a:p>
            <a:r>
              <a:rPr lang="en-US" dirty="0" smtClean="0"/>
              <a:t>Allelic imbalance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09254" y="3958722"/>
            <a:ext cx="2166042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/>
              <a:t>A      : </a:t>
            </a:r>
            <a:r>
              <a:rPr lang="en-US" dirty="0" smtClean="0"/>
              <a:t>(  </a:t>
            </a:r>
            <a:r>
              <a:rPr lang="en-US" dirty="0"/>
              <a:t>91+,   91- )</a:t>
            </a:r>
          </a:p>
          <a:p>
            <a:r>
              <a:rPr lang="en-US" dirty="0"/>
              <a:t>C      : </a:t>
            </a:r>
            <a:r>
              <a:rPr lang="en-US" dirty="0" smtClean="0"/>
              <a:t>(  </a:t>
            </a:r>
            <a:r>
              <a:rPr lang="en-US" dirty="0"/>
              <a:t>61+,   3- )</a:t>
            </a:r>
          </a:p>
          <a:p>
            <a:r>
              <a:rPr lang="en-US" dirty="0" smtClean="0"/>
              <a:t>Strand Bias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86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Inside the </a:t>
            </a:r>
            <a:r>
              <a:rPr lang="en-US" dirty="0" err="1" smtClean="0">
                <a:solidFill>
                  <a:schemeClr val="tx1"/>
                </a:solidFill>
              </a:rPr>
              <a:t>FastQ</a:t>
            </a:r>
            <a:r>
              <a:rPr lang="en-US" dirty="0" smtClean="0">
                <a:solidFill>
                  <a:schemeClr val="tx1"/>
                </a:solidFill>
              </a:rPr>
              <a:t> files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00939"/>
            <a:ext cx="2579914" cy="4599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Read1 file lines 1-4	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19832" y="2590794"/>
            <a:ext cx="6847114" cy="133894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@HISEQ:117:H0U9GADXX:1:1101:1188:2075 1:N:0:ACAGTG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TCCTTGCGGCAGCTGAGTGACCCTGGGAGAGAGAAATTCATGATA …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CCCFFFFFHHHHHJJJJGIJJJJJJJJJIIIIIIIJIJIJJIJGIJJJJJIIIGGHHHEH … 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819832" y="4604658"/>
            <a:ext cx="6847114" cy="14369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@HISEQ:117:H0U9GADXX:1:1101:1188:2075 2:N:0:ACAGTG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ATGTGTATATTGTAAAAGTACTTGGCTTACTCTGGAATTGCCTTCTG …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CCCFFFFFHHHHHJIJJJIHIJJJIJJJIIJJJJJJJJJJJIJJGIIJHGIIJIHEIIFGI …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44737"/>
            <a:ext cx="2579914" cy="4599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Read2 file lines 1-4	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860" y="2570578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Seq</a:t>
            </a:r>
            <a:r>
              <a:rPr lang="en-US" sz="1600" dirty="0" smtClean="0">
                <a:solidFill>
                  <a:srgbClr val="FF0000"/>
                </a:solidFill>
              </a:rPr>
              <a:t>  ID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860" y="2909132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Sequence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578860" y="3442532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Quality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860" y="4646002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Seq</a:t>
            </a:r>
            <a:r>
              <a:rPr lang="en-US" sz="1600" dirty="0" smtClean="0">
                <a:solidFill>
                  <a:srgbClr val="FF0000"/>
                </a:solidFill>
              </a:rPr>
              <a:t>  ID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860" y="4984556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Sequence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8860" y="551795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Quality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43" t="10199" r="8489" b="1"/>
          <a:stretch/>
        </p:blipFill>
        <p:spPr>
          <a:xfrm>
            <a:off x="-28575" y="446822"/>
            <a:ext cx="9204069" cy="592117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24175" y="371475"/>
            <a:ext cx="561975" cy="3800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57426" y="371475"/>
            <a:ext cx="190500" cy="3800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838700" y="790575"/>
            <a:ext cx="561975" cy="38004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04925" y="790575"/>
            <a:ext cx="561975" cy="3800475"/>
          </a:xfrm>
          <a:prstGeom prst="rect">
            <a:avLst/>
          </a:prstGeom>
          <a:noFill/>
          <a:ln>
            <a:solidFill>
              <a:schemeClr val="accent3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867650" y="1704975"/>
            <a:ext cx="960519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+ reads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867650" y="3222741"/>
            <a:ext cx="90281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- reads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447926" y="4267884"/>
            <a:ext cx="864339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Strand</a:t>
            </a:r>
          </a:p>
          <a:p>
            <a:r>
              <a:rPr lang="en-US" dirty="0" smtClean="0"/>
              <a:t>Bias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258517" y="4278093"/>
            <a:ext cx="60785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</a:p>
          <a:p>
            <a:r>
              <a:rPr lang="en-US" dirty="0" smtClean="0"/>
              <a:t>AF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43462" y="4278093"/>
            <a:ext cx="60785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</a:p>
          <a:p>
            <a:r>
              <a:rPr lang="en-US" dirty="0" smtClean="0"/>
              <a:t>AF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457950" y="371475"/>
            <a:ext cx="561975" cy="38004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411542" y="4267884"/>
            <a:ext cx="659155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Real</a:t>
            </a:r>
          </a:p>
          <a:p>
            <a:r>
              <a:rPr lang="en-US" dirty="0" smtClean="0"/>
              <a:t>SNP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5192" y="1135644"/>
            <a:ext cx="8141972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signal will occasionally be imbalanced (like an imbalanced coin). Why?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Systematic noise looks like a real, non-random signal!</a:t>
            </a:r>
          </a:p>
          <a:p>
            <a:r>
              <a:rPr lang="en-US" dirty="0" smtClean="0"/>
              <a:t>It is difficult to decide what is real and what is a systematic error?</a:t>
            </a: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01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240" y="731520"/>
            <a:ext cx="51716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of variant filtering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3890" y="1821180"/>
            <a:ext cx="7966710" cy="385951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800"/>
            </a:lvl1pPr>
            <a:lvl2pPr marL="742950" lvl="1" indent="-285750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400"/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/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/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/>
            </a:lvl5pPr>
            <a:lvl6pPr marL="2514600" indent="-228600">
              <a:spcBef>
                <a:spcPct val="20000"/>
              </a:spcBef>
              <a:buFont typeface="Arial"/>
              <a:buChar char="•"/>
              <a:defRPr sz="2000"/>
            </a:lvl6pPr>
            <a:lvl7pPr marL="2971800" indent="-228600">
              <a:spcBef>
                <a:spcPct val="20000"/>
              </a:spcBef>
              <a:buFont typeface="Arial"/>
              <a:buChar char="•"/>
              <a:defRPr sz="2000"/>
            </a:lvl7pPr>
            <a:lvl8pPr marL="3429000" indent="-228600">
              <a:spcBef>
                <a:spcPct val="20000"/>
              </a:spcBef>
              <a:buFont typeface="Arial"/>
              <a:buChar char="•"/>
              <a:defRPr sz="2000"/>
            </a:lvl8pPr>
            <a:lvl9pPr marL="3886200" indent="-228600">
              <a:spcBef>
                <a:spcPct val="20000"/>
              </a:spcBef>
              <a:buFont typeface="Arial"/>
              <a:buChar char="•"/>
              <a:defRPr sz="2000"/>
            </a:lvl9pPr>
          </a:lstStyle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Try to call everything which is different from the reference and then …</a:t>
            </a:r>
          </a:p>
          <a:p>
            <a:r>
              <a:rPr lang="en-US" sz="2400" dirty="0"/>
              <a:t>Detect systematic biases</a:t>
            </a:r>
          </a:p>
          <a:p>
            <a:pPr lvl="1"/>
            <a:r>
              <a:rPr lang="en-US" sz="2000" dirty="0"/>
              <a:t>Alt allele biases</a:t>
            </a:r>
          </a:p>
          <a:p>
            <a:pPr lvl="2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Strand bias</a:t>
            </a:r>
          </a:p>
          <a:p>
            <a:pPr lvl="2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Base Quality bias</a:t>
            </a:r>
          </a:p>
          <a:p>
            <a:pPr lvl="1"/>
            <a:r>
              <a:rPr lang="en-US" sz="2000" dirty="0" smtClean="0"/>
              <a:t>Regional </a:t>
            </a:r>
            <a:r>
              <a:rPr lang="en-US" sz="2000" dirty="0"/>
              <a:t>biases</a:t>
            </a:r>
          </a:p>
          <a:p>
            <a:pPr lvl="2"/>
            <a:r>
              <a:rPr lang="en-US" sz="2000" dirty="0">
                <a:solidFill>
                  <a:schemeClr val="accent1">
                    <a:lumMod val="75000"/>
                  </a:schemeClr>
                </a:solidFill>
              </a:rPr>
              <a:t>Mapping 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quality</a:t>
            </a:r>
          </a:p>
          <a:p>
            <a:pPr lvl="2"/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</a:rPr>
              <a:t>INDELS</a:t>
            </a:r>
            <a:endParaRPr lang="en-US" sz="2000" dirty="0">
              <a:solidFill>
                <a:schemeClr val="accent1">
                  <a:lumMod val="75000"/>
                </a:schemeClr>
              </a:solidFill>
            </a:endParaRPr>
          </a:p>
          <a:p>
            <a:pPr lvl="1"/>
            <a:r>
              <a:rPr lang="en-US" sz="2000" dirty="0" smtClean="0"/>
              <a:t>etc</a:t>
            </a:r>
            <a:r>
              <a:rPr lang="en-US" sz="2000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3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39240" y="731520"/>
            <a:ext cx="3919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Summary of pipeline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643890" y="1821180"/>
            <a:ext cx="79667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 smtClean="0"/>
              <a:t>FastQC</a:t>
            </a:r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Raw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Removing PCR duplicates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INDEL re-alignment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Recalibration of quality scores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Variant calling (Naïve)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Variant filtration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1075" y="5410200"/>
            <a:ext cx="3873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Search: GATK best practices videos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3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Working with data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Hands 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52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VCF and BAM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Download the sample </a:t>
            </a:r>
            <a:r>
              <a:rPr lang="en-US" dirty="0" err="1" smtClean="0">
                <a:solidFill>
                  <a:srgbClr val="FF0000"/>
                </a:solidFill>
              </a:rPr>
              <a:t>vcf</a:t>
            </a:r>
            <a:r>
              <a:rPr lang="en-US" dirty="0" smtClean="0">
                <a:solidFill>
                  <a:srgbClr val="FF0000"/>
                </a:solidFill>
              </a:rPr>
              <a:t> file (it was exported to excel)</a:t>
            </a:r>
          </a:p>
          <a:p>
            <a:pPr lvl="1"/>
            <a:r>
              <a:rPr lang="en-US" dirty="0" smtClean="0"/>
              <a:t>Load BAM file to IGV</a:t>
            </a:r>
          </a:p>
          <a:p>
            <a:pPr lvl="1"/>
            <a:r>
              <a:rPr lang="en-US" dirty="0" smtClean="0"/>
              <a:t>For each variant in the </a:t>
            </a:r>
            <a:r>
              <a:rPr lang="en-US" dirty="0" err="1" smtClean="0"/>
              <a:t>vcf</a:t>
            </a:r>
            <a:r>
              <a:rPr lang="en-US" dirty="0" smtClean="0"/>
              <a:t> file try to figure out if it is real or an artefact.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96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VCF for the exercise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Understanding </a:t>
            </a:r>
            <a:r>
              <a:rPr lang="en-US" dirty="0" err="1" smtClean="0"/>
              <a:t>vcf</a:t>
            </a:r>
            <a:r>
              <a:rPr lang="en-US" dirty="0" smtClean="0"/>
              <a:t> files</a:t>
            </a:r>
          </a:p>
          <a:p>
            <a:pPr lvl="1"/>
            <a:r>
              <a:rPr lang="en-US" sz="2000" dirty="0">
                <a:hlinkClick r:id="rId2"/>
              </a:rPr>
              <a:t>http://</a:t>
            </a:r>
            <a:r>
              <a:rPr lang="en-US" sz="2000" dirty="0" smtClean="0">
                <a:hlinkClick r:id="rId2"/>
              </a:rPr>
              <a:t>gatkforums.broadinstitute.org/discussion/1268/how-should-i-interpret-vcf-files-produced-by-the-gatk</a:t>
            </a:r>
            <a:endParaRPr lang="en-US" sz="2000" dirty="0" smtClean="0"/>
          </a:p>
          <a:p>
            <a:pPr lvl="1"/>
            <a:endParaRPr lang="en-US" sz="2000" dirty="0" smtClean="0">
              <a:solidFill>
                <a:srgbClr val="FF0000"/>
              </a:solidFill>
            </a:endParaRPr>
          </a:p>
          <a:p>
            <a:pPr lvl="1"/>
            <a:r>
              <a:rPr lang="en-US" sz="2000" dirty="0" smtClean="0">
                <a:solidFill>
                  <a:srgbClr val="FF0000"/>
                </a:solidFill>
              </a:rPr>
              <a:t>Download </a:t>
            </a:r>
            <a:r>
              <a:rPr lang="en-US" sz="2000" dirty="0" smtClean="0">
                <a:solidFill>
                  <a:srgbClr val="FF0000"/>
                </a:solidFill>
              </a:rPr>
              <a:t>the output </a:t>
            </a:r>
            <a:r>
              <a:rPr lang="en-US" sz="2000" dirty="0" smtClean="0">
                <a:solidFill>
                  <a:srgbClr val="FF0000"/>
                </a:solidFill>
              </a:rPr>
              <a:t>for a small region with </a:t>
            </a:r>
            <a:r>
              <a:rPr lang="en-US" sz="2000" dirty="0">
                <a:solidFill>
                  <a:srgbClr val="FF0000"/>
                </a:solidFill>
              </a:rPr>
              <a:t>selected variants: </a:t>
            </a:r>
            <a:r>
              <a:rPr lang="en-US" sz="2000" dirty="0">
                <a:solidFill>
                  <a:schemeClr val="bg2">
                    <a:lumMod val="60000"/>
                    <a:lumOff val="40000"/>
                  </a:schemeClr>
                </a:solidFill>
                <a:hlinkClick r:id="rId3" action="ppaction://hlinkfile"/>
              </a:rPr>
              <a:t>\\</a:t>
            </a:r>
            <a:r>
              <a:rPr lang="en-US" sz="2000" dirty="0" smtClean="0">
                <a:solidFill>
                  <a:schemeClr val="bg2">
                    <a:lumMod val="60000"/>
                    <a:lumOff val="40000"/>
                  </a:schemeClr>
                </a:solidFill>
                <a:hlinkClick r:id="rId3" action="ppaction://hlinkfile"/>
              </a:rPr>
              <a:t>ngs001\Open_Data\Course2015-exercise1\dnaseq\vcf-exercise.xlsx</a:t>
            </a:r>
            <a:endParaRPr lang="en-US" sz="20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lvl="1"/>
            <a:endParaRPr lang="en-US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49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Phred</a:t>
            </a:r>
            <a:r>
              <a:rPr lang="en-US" dirty="0"/>
              <a:t> scaled </a:t>
            </a:r>
            <a:r>
              <a:rPr lang="en-US" dirty="0" smtClean="0"/>
              <a:t>Qualities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7749" y="1962148"/>
            <a:ext cx="7248526" cy="1247777"/>
          </a:xfrm>
        </p:spPr>
        <p:txBody>
          <a:bodyPr>
            <a:normAutofit/>
          </a:bodyPr>
          <a:lstStyle/>
          <a:p>
            <a:r>
              <a:rPr lang="en-US" sz="2800" dirty="0" err="1"/>
              <a:t>Phred</a:t>
            </a:r>
            <a:r>
              <a:rPr lang="en-US" sz="2800" dirty="0"/>
              <a:t> scaled </a:t>
            </a:r>
            <a:r>
              <a:rPr lang="en-US" sz="2800" dirty="0" smtClean="0"/>
              <a:t>probability: -</a:t>
            </a:r>
            <a:r>
              <a:rPr lang="en-US" sz="2800" dirty="0"/>
              <a:t>10 * </a:t>
            </a:r>
            <a:r>
              <a:rPr lang="en-US" sz="2800" dirty="0" smtClean="0"/>
              <a:t>log(p)</a:t>
            </a:r>
          </a:p>
          <a:p>
            <a:r>
              <a:rPr lang="en-US" sz="2800" dirty="0" smtClean="0"/>
              <a:t>All probabilities in the file are </a:t>
            </a:r>
            <a:r>
              <a:rPr lang="en-US" sz="2800" dirty="0" err="1" smtClean="0"/>
              <a:t>Phred</a:t>
            </a:r>
            <a:r>
              <a:rPr lang="en-US" sz="2800" dirty="0" smtClean="0"/>
              <a:t> scaled</a:t>
            </a:r>
            <a:endParaRPr lang="en-US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943946"/>
              </p:ext>
            </p:extLst>
          </p:nvPr>
        </p:nvGraphicFramePr>
        <p:xfrm>
          <a:off x="2717796" y="3352798"/>
          <a:ext cx="3572936" cy="2201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86468"/>
                <a:gridCol w="1786468"/>
              </a:tblGrid>
              <a:tr h="44026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</a:rPr>
                        <a:t>Quality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Probability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402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10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0.1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402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20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0.01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402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30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0.001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40267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>
                          <a:effectLst/>
                        </a:rPr>
                        <a:t>40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0.0001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6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VCF files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9086148"/>
              </p:ext>
            </p:extLst>
          </p:nvPr>
        </p:nvGraphicFramePr>
        <p:xfrm>
          <a:off x="321734" y="3394680"/>
          <a:ext cx="8610600" cy="3020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name="Worksheet" r:id="rId3" imgW="7322764" imgH="2568024" progId="Excel.Sheet.12">
                  <p:embed/>
                </p:oleObj>
              </mc:Choice>
              <mc:Fallback>
                <p:oleObj name="Worksheet" r:id="rId3" imgW="7322764" imgH="256802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1734" y="3394680"/>
                        <a:ext cx="8610600" cy="302072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4051300" y="1680232"/>
            <a:ext cx="2565399" cy="4957634"/>
            <a:chOff x="4051300" y="1680232"/>
            <a:chExt cx="2565399" cy="4957634"/>
          </a:xfrm>
        </p:grpSpPr>
        <p:cxnSp>
          <p:nvCxnSpPr>
            <p:cNvPr id="9" name="Straight Arrow Connector 8"/>
            <p:cNvCxnSpPr>
              <a:stCxn id="10" idx="2"/>
              <a:endCxn id="12" idx="0"/>
            </p:cNvCxnSpPr>
            <p:nvPr/>
          </p:nvCxnSpPr>
          <p:spPr>
            <a:xfrm>
              <a:off x="5334000" y="2634339"/>
              <a:ext cx="355600" cy="58202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4051300" y="1680232"/>
              <a:ext cx="2565399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INFO: parameters and statistical tests that assess the quality of the reads in this locus (leave this for now …)</a:t>
              </a:r>
              <a:endParaRPr lang="en-US" sz="1400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325533" y="3216365"/>
              <a:ext cx="728134" cy="3421501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6773332" y="1656842"/>
            <a:ext cx="2159001" cy="4981024"/>
            <a:chOff x="6773332" y="1656842"/>
            <a:chExt cx="2159001" cy="4981024"/>
          </a:xfrm>
        </p:grpSpPr>
        <p:sp>
          <p:nvSpPr>
            <p:cNvPr id="14" name="TextBox 13"/>
            <p:cNvSpPr txBox="1"/>
            <p:nvPr/>
          </p:nvSpPr>
          <p:spPr>
            <a:xfrm>
              <a:off x="6786034" y="1656842"/>
              <a:ext cx="1981200" cy="95410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GENOTYPE: the genotype of an individual in the current locus</a:t>
              </a:r>
              <a:endParaRPr lang="en-US" sz="1400" dirty="0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6773332" y="3216365"/>
              <a:ext cx="2159001" cy="3421501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16" name="Straight Arrow Connector 15"/>
            <p:cNvCxnSpPr>
              <a:stCxn id="14" idx="2"/>
            </p:cNvCxnSpPr>
            <p:nvPr/>
          </p:nvCxnSpPr>
          <p:spPr>
            <a:xfrm>
              <a:off x="7776634" y="2610949"/>
              <a:ext cx="0" cy="945051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>
            <a:off x="321734" y="2111119"/>
            <a:ext cx="2142066" cy="4526747"/>
            <a:chOff x="6320367" y="2111119"/>
            <a:chExt cx="2142066" cy="4526747"/>
          </a:xfrm>
        </p:grpSpPr>
        <p:sp>
          <p:nvSpPr>
            <p:cNvPr id="21" name="TextBox 20"/>
            <p:cNvSpPr txBox="1"/>
            <p:nvPr/>
          </p:nvSpPr>
          <p:spPr>
            <a:xfrm>
              <a:off x="6320367" y="2111119"/>
              <a:ext cx="1981200" cy="5232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ID: is it known in the SNP databases</a:t>
              </a:r>
              <a:endParaRPr lang="en-US" sz="14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708901" y="3216365"/>
              <a:ext cx="753532" cy="3421501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23" name="Straight Arrow Connector 22"/>
            <p:cNvCxnSpPr>
              <a:stCxn id="21" idx="2"/>
            </p:cNvCxnSpPr>
            <p:nvPr/>
          </p:nvCxnSpPr>
          <p:spPr>
            <a:xfrm>
              <a:off x="7310967" y="2634339"/>
              <a:ext cx="397934" cy="64466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2463800" y="1665604"/>
            <a:ext cx="2142066" cy="4972262"/>
            <a:chOff x="6320367" y="1665604"/>
            <a:chExt cx="2142066" cy="4972262"/>
          </a:xfrm>
        </p:grpSpPr>
        <p:sp>
          <p:nvSpPr>
            <p:cNvPr id="28" name="TextBox 27"/>
            <p:cNvSpPr txBox="1"/>
            <p:nvPr/>
          </p:nvSpPr>
          <p:spPr>
            <a:xfrm>
              <a:off x="6320367" y="1665604"/>
              <a:ext cx="1456267" cy="1169551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QUAL: </a:t>
              </a:r>
              <a:r>
                <a:rPr lang="en-US" sz="1400" dirty="0" err="1" smtClean="0"/>
                <a:t>phred</a:t>
              </a:r>
              <a:r>
                <a:rPr lang="en-US" sz="1400" dirty="0" smtClean="0"/>
                <a:t> </a:t>
              </a:r>
              <a:r>
                <a:rPr lang="en-US" sz="1400" dirty="0" err="1" smtClean="0"/>
                <a:t>prob</a:t>
              </a:r>
              <a:r>
                <a:rPr lang="en-US" sz="1400" dirty="0" smtClean="0"/>
                <a:t> that there is NO variant in this locus on all samples</a:t>
              </a:r>
              <a:endParaRPr lang="en-US" sz="14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708901" y="3216365"/>
              <a:ext cx="753532" cy="3421501"/>
            </a:xfrm>
            <a:prstGeom prst="rect">
              <a:avLst/>
            </a:prstGeom>
            <a:noFill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noFill/>
              </a:endParaRPr>
            </a:p>
          </p:txBody>
        </p:sp>
        <p:cxnSp>
          <p:nvCxnSpPr>
            <p:cNvPr id="30" name="Straight Arrow Connector 29"/>
            <p:cNvCxnSpPr>
              <a:stCxn id="28" idx="2"/>
              <a:endCxn id="29" idx="0"/>
            </p:cNvCxnSpPr>
            <p:nvPr/>
          </p:nvCxnSpPr>
          <p:spPr>
            <a:xfrm>
              <a:off x="7048501" y="2835155"/>
              <a:ext cx="1037166" cy="38121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815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Arrow Connector 32"/>
          <p:cNvCxnSpPr/>
          <p:nvPr/>
        </p:nvCxnSpPr>
        <p:spPr>
          <a:xfrm flipH="1">
            <a:off x="4914900" y="3514170"/>
            <a:ext cx="1752602" cy="1657905"/>
          </a:xfrm>
          <a:prstGeom prst="straightConnector1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  <a:tailEnd type="arrow"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VCF files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6166415"/>
              </p:ext>
            </p:extLst>
          </p:nvPr>
        </p:nvGraphicFramePr>
        <p:xfrm>
          <a:off x="635000" y="1439863"/>
          <a:ext cx="76692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Worksheet" r:id="rId3" imgW="6522738" imgH="373464" progId="Excel.Sheet.12">
                  <p:embed/>
                </p:oleObj>
              </mc:Choice>
              <mc:Fallback>
                <p:oleObj name="Worksheet" r:id="rId3" imgW="6522738" imgH="3734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5000" y="1439863"/>
                        <a:ext cx="7669213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752243"/>
              </p:ext>
            </p:extLst>
          </p:nvPr>
        </p:nvGraphicFramePr>
        <p:xfrm>
          <a:off x="1377985" y="2741295"/>
          <a:ext cx="6248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680"/>
                <a:gridCol w="1249680"/>
                <a:gridCol w="786765"/>
                <a:gridCol w="866775"/>
                <a:gridCol w="2095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GQ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0/1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50,34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1066,0,1295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73210" y="4036457"/>
            <a:ext cx="6447791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Most likely genotype is A/G. </a:t>
            </a:r>
          </a:p>
          <a:p>
            <a:r>
              <a:rPr lang="en-US" dirty="0" smtClean="0"/>
              <a:t>The statistical “distance” to other genotypes is very large</a:t>
            </a:r>
          </a:p>
          <a:p>
            <a:r>
              <a:rPr lang="en-US" dirty="0" smtClean="0"/>
              <a:t>Example: the Likelihood ratio between AA and AG is ~ 10</a:t>
            </a:r>
            <a:r>
              <a:rPr lang="en-US" baseline="30000" dirty="0" smtClean="0"/>
              <a:t>-129.5</a:t>
            </a: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266967"/>
              </p:ext>
            </p:extLst>
          </p:nvPr>
        </p:nvGraphicFramePr>
        <p:xfrm>
          <a:off x="1511335" y="5326380"/>
          <a:ext cx="6096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1066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1295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24" name="Straight Arrow Connector 23"/>
          <p:cNvCxnSpPr/>
          <p:nvPr/>
        </p:nvCxnSpPr>
        <p:spPr>
          <a:xfrm flipH="1">
            <a:off x="5572125" y="1878013"/>
            <a:ext cx="1533526" cy="57943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1511335" y="2167731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Describing the most likely genotype …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273210" y="3663156"/>
            <a:ext cx="3901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 = likelihoods ratios, </a:t>
            </a:r>
            <a:r>
              <a:rPr lang="en-US" dirty="0" err="1" smtClean="0"/>
              <a:t>Phred</a:t>
            </a:r>
            <a:r>
              <a:rPr lang="en-US" dirty="0" smtClean="0"/>
              <a:t> scaled</a:t>
            </a:r>
          </a:p>
        </p:txBody>
      </p:sp>
    </p:spTree>
    <p:extLst>
      <p:ext uri="{BB962C8B-B14F-4D97-AF65-F5344CB8AC3E}">
        <p14:creationId xmlns:p14="http://schemas.microsoft.com/office/powerpoint/2010/main" val="97315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VCF and BAM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Download the sample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vcf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file (it was exported to excel)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Load BAM file to IGV</a:t>
            </a:r>
          </a:p>
          <a:p>
            <a:pPr lvl="1"/>
            <a:r>
              <a:rPr lang="en-US" dirty="0" smtClean="0"/>
              <a:t>For each variant in the </a:t>
            </a:r>
            <a:r>
              <a:rPr lang="en-US" dirty="0" err="1" smtClean="0"/>
              <a:t>vcf</a:t>
            </a:r>
            <a:r>
              <a:rPr lang="en-US" dirty="0" smtClean="0"/>
              <a:t> file try to figure out if it is real or an artefact.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3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Inside the </a:t>
            </a:r>
            <a:r>
              <a:rPr lang="en-US" dirty="0" err="1" smtClean="0">
                <a:solidFill>
                  <a:schemeClr val="tx1"/>
                </a:solidFill>
              </a:rPr>
              <a:t>FastQ</a:t>
            </a:r>
            <a:r>
              <a:rPr lang="en-US" dirty="0" smtClean="0">
                <a:solidFill>
                  <a:schemeClr val="tx1"/>
                </a:solidFill>
              </a:rPr>
              <a:t> files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800" y="2100939"/>
            <a:ext cx="8026400" cy="718461"/>
          </a:xfrm>
          <a:solidFill>
            <a:srgbClr val="FFFF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>
            <a:normAutofit/>
          </a:bodyPr>
          <a:lstStyle/>
          <a:p>
            <a:pPr algn="ctr"/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What information is in here and what is missing? 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1819832" y="4604658"/>
            <a:ext cx="6847114" cy="1436914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@HISEQ:117:H0U9GADXX:1:1101:1188:2075 2:N:0:ACAGTG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>ATGTGTATATTGTAAAAGTACTTGGCTTACTCTGGAATTGCCTTCTG …</a:t>
            </a:r>
            <a:endParaRPr lang="en-US" sz="1600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+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rgbClr val="0070C0"/>
                </a:solidFill>
              </a:rPr>
              <a:t>CCCFFFFFHHHHHJIJJJIHIJJJIJJJIIJJJJJJJJJJJIJJGIIJHGIIJIHEIIFGI …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4144737"/>
            <a:ext cx="2579914" cy="4599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>
                <a:solidFill>
                  <a:schemeClr val="bg2">
                    <a:lumMod val="75000"/>
                  </a:schemeClr>
                </a:solidFill>
              </a:rPr>
              <a:t>Read2 file lines 1-4	</a:t>
            </a:r>
            <a:endParaRPr lang="en-US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8860" y="4646002"/>
            <a:ext cx="869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FF0000"/>
                </a:solidFill>
              </a:rPr>
              <a:t>Seq</a:t>
            </a:r>
            <a:r>
              <a:rPr lang="en-US" sz="1600" dirty="0" smtClean="0">
                <a:solidFill>
                  <a:srgbClr val="FF0000"/>
                </a:solidFill>
              </a:rPr>
              <a:t>  ID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8860" y="4984556"/>
            <a:ext cx="11063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Sequence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578860" y="5517956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Quality</a:t>
            </a:r>
            <a:endParaRPr lang="en-US" sz="16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35761" y="3066534"/>
            <a:ext cx="7234673" cy="40011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There is no location. What can you do with un-mapped reads?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589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"/>
            <a:ext cx="2200759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676400"/>
            <a:ext cx="55797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3886200" y="685800"/>
            <a:ext cx="4054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http://www.broadinstitute.org/igv/home</a:t>
            </a:r>
            <a:endParaRPr lang="en-US" dirty="0"/>
          </a:p>
        </p:txBody>
      </p:sp>
      <p:sp>
        <p:nvSpPr>
          <p:cNvPr id="7" name="Right Arrow 6"/>
          <p:cNvSpPr/>
          <p:nvPr/>
        </p:nvSpPr>
        <p:spPr>
          <a:xfrm>
            <a:off x="1744133" y="5638800"/>
            <a:ext cx="25146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56039" y="5345668"/>
            <a:ext cx="1729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Need to register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64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Download according to your computer strength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797216"/>
            <a:ext cx="8229600" cy="4131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9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34384"/>
            <a:ext cx="4546311" cy="601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>
            <a:off x="3124200" y="25146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2895600" y="6019800"/>
            <a:ext cx="457200" cy="2286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14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905000"/>
            <a:ext cx="8229600" cy="190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 genome hg19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0800000">
            <a:off x="1524000" y="2133600"/>
            <a:ext cx="304800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05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524000"/>
          </a:xfrm>
        </p:spPr>
        <p:txBody>
          <a:bodyPr>
            <a:normAutofit/>
          </a:bodyPr>
          <a:lstStyle/>
          <a:p>
            <a:r>
              <a:rPr lang="en-US" dirty="0" smtClean="0"/>
              <a:t>Load sample BAM file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149566"/>
            <a:ext cx="8433591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We will load from URL , under File select the option Load from URL. </a:t>
            </a:r>
          </a:p>
          <a:p>
            <a:r>
              <a:rPr lang="en-US" sz="2000" dirty="0" smtClean="0"/>
              <a:t>Copy and paste using control-C and control-V </a:t>
            </a:r>
            <a:endParaRPr lang="en-US" sz="2000" dirty="0" smtClean="0"/>
          </a:p>
          <a:p>
            <a:endParaRPr lang="en-US" sz="2000" dirty="0" smtClean="0">
              <a:hlinkClick r:id="rId3"/>
            </a:endParaRPr>
          </a:p>
          <a:p>
            <a:r>
              <a:rPr lang="en-US" sz="1400" b="1" dirty="0">
                <a:solidFill>
                  <a:srgbClr val="0070C0"/>
                </a:solidFill>
              </a:rPr>
              <a:t>\\ngs001\Open_Data\Course2015-exercise1\dnaseq\NA12878.chr20.L30-40.bam</a:t>
            </a:r>
            <a:endParaRPr lang="en-US" sz="1400" b="1" dirty="0" smtClean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l="59259" b="66873"/>
          <a:stretch>
            <a:fillRect/>
          </a:stretch>
        </p:blipFill>
        <p:spPr bwMode="auto">
          <a:xfrm>
            <a:off x="1219200" y="1981200"/>
            <a:ext cx="6705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96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r="49867"/>
          <a:stretch/>
        </p:blipFill>
        <p:spPr bwMode="auto">
          <a:xfrm>
            <a:off x="336974" y="625158"/>
            <a:ext cx="1167384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9" r="50000"/>
          <a:stretch/>
        </p:blipFill>
        <p:spPr bwMode="auto">
          <a:xfrm>
            <a:off x="1811869" y="608224"/>
            <a:ext cx="10163386" cy="7208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7554F9-9E16-4E92-85FD-D2977DAE81CD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2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584200" y="2070101"/>
            <a:ext cx="7981950" cy="381000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STEPS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Download the sample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vcf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file (excel format)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Load BAM file to IGV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For each variant in the </a:t>
            </a:r>
            <a:r>
              <a:rPr lang="en-US" dirty="0" err="1" smtClean="0">
                <a:solidFill>
                  <a:srgbClr val="FF0000"/>
                </a:solidFill>
              </a:rPr>
              <a:t>vcf</a:t>
            </a:r>
            <a:r>
              <a:rPr lang="en-US" dirty="0" smtClean="0">
                <a:solidFill>
                  <a:srgbClr val="FF0000"/>
                </a:solidFill>
              </a:rPr>
              <a:t> file try to figure out if it is real or an artefact.</a:t>
            </a:r>
          </a:p>
          <a:p>
            <a:pPr lvl="1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4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84200" y="1608138"/>
            <a:ext cx="7981950" cy="393382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/>
              <a:t>Variant calling is the end of a pipeline but just the start of the analysis. This means endless QC even after the variant calling has ended …</a:t>
            </a:r>
          </a:p>
          <a:p>
            <a:r>
              <a:rPr lang="en-US" sz="2000" dirty="0" smtClean="0"/>
              <a:t>Example: QC for whole </a:t>
            </a:r>
            <a:r>
              <a:rPr lang="en-US" sz="2000" dirty="0" err="1" smtClean="0"/>
              <a:t>exome</a:t>
            </a:r>
            <a:r>
              <a:rPr lang="en-US" sz="2000" dirty="0" smtClean="0"/>
              <a:t>/genome sequencing in humans</a:t>
            </a:r>
          </a:p>
          <a:p>
            <a:pPr lvl="1"/>
            <a:r>
              <a:rPr lang="en-US" sz="1800" dirty="0" smtClean="0"/>
              <a:t>Compare called and expected # variants</a:t>
            </a:r>
          </a:p>
          <a:p>
            <a:pPr lvl="2"/>
            <a:r>
              <a:rPr lang="en-US" sz="1400" dirty="0" smtClean="0"/>
              <a:t># SNPs (expected ~ 1/1000 bases). # INDELs (?)</a:t>
            </a:r>
          </a:p>
          <a:p>
            <a:pPr lvl="1"/>
            <a:r>
              <a:rPr lang="en-US" sz="1800" dirty="0" smtClean="0"/>
              <a:t>How many expected/measured novel variants (not in </a:t>
            </a:r>
            <a:r>
              <a:rPr lang="en-US" sz="1800" dirty="0" err="1" smtClean="0"/>
              <a:t>dbSNP</a:t>
            </a:r>
            <a:r>
              <a:rPr lang="en-US" sz="1800" dirty="0" smtClean="0"/>
              <a:t>)?</a:t>
            </a:r>
          </a:p>
          <a:p>
            <a:pPr lvl="1"/>
            <a:r>
              <a:rPr lang="en-US" sz="1800" dirty="0" smtClean="0"/>
              <a:t>What is the Ti/</a:t>
            </a:r>
            <a:r>
              <a:rPr lang="en-US" sz="1800" dirty="0" err="1" smtClean="0"/>
              <a:t>Tv</a:t>
            </a:r>
            <a:r>
              <a:rPr lang="en-US" sz="1800" dirty="0" smtClean="0"/>
              <a:t> ratio for known and novel?</a:t>
            </a:r>
          </a:p>
          <a:p>
            <a:pPr lvl="1"/>
            <a:r>
              <a:rPr lang="en-US" sz="1800" dirty="0" smtClean="0"/>
              <a:t>Mor</a:t>
            </a:r>
            <a:r>
              <a:rPr lang="en-US" sz="1800" dirty="0"/>
              <a:t>e</a:t>
            </a:r>
          </a:p>
          <a:p>
            <a:pPr lvl="2"/>
            <a:r>
              <a:rPr lang="en-US" sz="1400" dirty="0"/>
              <a:t>http://</a:t>
            </a:r>
            <a:r>
              <a:rPr lang="en-US" sz="1400" dirty="0" smtClean="0"/>
              <a:t>bib.oxfordjournals.org/content/early/2013/09/24/bib.bbt069.full</a:t>
            </a:r>
          </a:p>
          <a:p>
            <a:pPr lvl="2"/>
            <a:r>
              <a:rPr lang="en-US" sz="1400" dirty="0" smtClean="0"/>
              <a:t>http</a:t>
            </a:r>
            <a:r>
              <a:rPr lang="en-US" sz="1400" dirty="0"/>
              <a:t>://gatkforums.broadinstitute.org/discussion/48/using-varianteval</a:t>
            </a:r>
            <a:endParaRPr lang="en-US" sz="1400" dirty="0" smtClean="0"/>
          </a:p>
          <a:p>
            <a:pPr lvl="2"/>
            <a:r>
              <a:rPr lang="en-US" sz="1400" dirty="0" smtClean="0"/>
              <a:t>And many others …</a:t>
            </a:r>
            <a:endParaRPr lang="en-US" sz="14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465138"/>
            <a:ext cx="82296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Just before the end!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967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3026" y="3124200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FIN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584200" y="5076736"/>
            <a:ext cx="82454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chemeClr val="accent2">
                    <a:lumMod val="75000"/>
                  </a:schemeClr>
                </a:solidFill>
              </a:rPr>
              <a:t>vcf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bam and solution 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here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:</a:t>
            </a: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</a:rPr>
              <a:t>http://incpm-2.weizmann.ac.il/bioinfo/DeepSequencingAnalysis2014/DNA-Seq/</a:t>
            </a:r>
          </a:p>
        </p:txBody>
      </p:sp>
    </p:spTree>
    <p:extLst>
      <p:ext uri="{BB962C8B-B14F-4D97-AF65-F5344CB8AC3E}">
        <p14:creationId xmlns:p14="http://schemas.microsoft.com/office/powerpoint/2010/main" val="105757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033171"/>
            <a:ext cx="8961120" cy="731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714047"/>
            <a:ext cx="78805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effect of INDEL re-alignment on nearby SNP calling.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-60960" y="6050280"/>
            <a:ext cx="9189720" cy="3298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701566" y="1782633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Before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3566" y="1782633"/>
            <a:ext cx="8338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After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4946" y="6187440"/>
            <a:ext cx="2933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GATK: </a:t>
            </a:r>
            <a:r>
              <a:rPr lang="en-US" dirty="0" err="1" smtClean="0"/>
              <a:t>DePristo</a:t>
            </a:r>
            <a:r>
              <a:rPr lang="en-US" dirty="0" smtClean="0"/>
              <a:t> et al. 2011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33900" y="1782633"/>
            <a:ext cx="4320540" cy="4589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8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448" y="643255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Raw </a:t>
            </a:r>
            <a:r>
              <a:rPr lang="en-US" dirty="0" err="1" smtClean="0">
                <a:solidFill>
                  <a:srgbClr val="0070C0"/>
                </a:solidFill>
              </a:rPr>
              <a:t>fastq</a:t>
            </a:r>
            <a:r>
              <a:rPr lang="en-US" dirty="0" smtClean="0">
                <a:solidFill>
                  <a:srgbClr val="0070C0"/>
                </a:solidFill>
              </a:rPr>
              <a:t> files: Quality distribution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 descr="Per base quality grap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448" y="1426131"/>
            <a:ext cx="5949632" cy="446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01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8448" y="643255"/>
            <a:ext cx="5486400" cy="566738"/>
          </a:xfrm>
        </p:spPr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Raw </a:t>
            </a:r>
            <a:r>
              <a:rPr lang="en-US" dirty="0" err="1" smtClean="0">
                <a:solidFill>
                  <a:srgbClr val="0070C0"/>
                </a:solidFill>
              </a:rPr>
              <a:t>fastq</a:t>
            </a:r>
            <a:r>
              <a:rPr lang="en-US" dirty="0" smtClean="0">
                <a:solidFill>
                  <a:srgbClr val="0070C0"/>
                </a:solidFill>
              </a:rPr>
              <a:t> files: Quality distribution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4098" name="Picture 2" descr="Per base quality graph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567" y="1325879"/>
            <a:ext cx="6120553" cy="4590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19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</a:t>
            </a:r>
            <a:r>
              <a:rPr lang="en-US" dirty="0" err="1" smtClean="0"/>
              <a:t>Fastq</a:t>
            </a:r>
            <a:r>
              <a:rPr lang="en-US" dirty="0" smtClean="0"/>
              <a:t> files - QC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FastQC</a:t>
            </a:r>
            <a:endParaRPr lang="en-US" dirty="0" smtClean="0"/>
          </a:p>
          <a:p>
            <a:pPr lvl="1"/>
            <a:r>
              <a:rPr lang="en-US" dirty="0" smtClean="0"/>
              <a:t>Quality scores</a:t>
            </a:r>
          </a:p>
          <a:p>
            <a:pPr lvl="1"/>
            <a:r>
              <a:rPr lang="en-US" dirty="0" smtClean="0"/>
              <a:t>GC content</a:t>
            </a:r>
          </a:p>
          <a:p>
            <a:pPr lvl="1"/>
            <a:r>
              <a:rPr lang="en-US" dirty="0" smtClean="0"/>
              <a:t>Over represented sequences</a:t>
            </a:r>
          </a:p>
          <a:p>
            <a:pPr lvl="1"/>
            <a:r>
              <a:rPr lang="en-US" dirty="0" smtClean="0"/>
              <a:t>Duplication level (PCR)</a:t>
            </a:r>
          </a:p>
          <a:p>
            <a:pPr lvl="1"/>
            <a:r>
              <a:rPr lang="en-US" dirty="0" smtClean="0"/>
              <a:t>Undetermined bases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570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928620"/>
            <a:ext cx="7772400" cy="1362075"/>
          </a:xfrm>
        </p:spPr>
        <p:txBody>
          <a:bodyPr/>
          <a:lstStyle/>
          <a:p>
            <a:r>
              <a:rPr lang="en-US" dirty="0"/>
              <a:t>The mapping process</a:t>
            </a:r>
            <a:br>
              <a:rPr lang="en-US" dirty="0"/>
            </a:b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7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93495" y="1179195"/>
            <a:ext cx="5890260" cy="152400"/>
            <a:chOff x="1783080" y="2194560"/>
            <a:chExt cx="4442460" cy="152400"/>
          </a:xfrm>
        </p:grpSpPr>
        <p:sp>
          <p:nvSpPr>
            <p:cNvPr id="5" name="Rounded Rectangle 4"/>
            <p:cNvSpPr/>
            <p:nvPr/>
          </p:nvSpPr>
          <p:spPr>
            <a:xfrm>
              <a:off x="3886200" y="2194560"/>
              <a:ext cx="23393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1783080" y="2194560"/>
              <a:ext cx="2072640" cy="15240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655445" y="2267389"/>
            <a:ext cx="2659380" cy="933450"/>
            <a:chOff x="1293495" y="1814732"/>
            <a:chExt cx="2659380" cy="933450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842868" y="1814732"/>
              <a:ext cx="14337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1293495" y="2310032"/>
              <a:ext cx="1078230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462454" y="2062382"/>
              <a:ext cx="1433732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2179320" y="2519582"/>
              <a:ext cx="1773555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732231" y="2748182"/>
              <a:ext cx="994996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279332" y="1104900"/>
            <a:ext cx="1359218" cy="933450"/>
            <a:chOff x="2279332" y="1104900"/>
            <a:chExt cx="1359218" cy="933450"/>
          </a:xfrm>
        </p:grpSpPr>
        <p:cxnSp>
          <p:nvCxnSpPr>
            <p:cNvPr id="19" name="Straight Arrow Connector 18"/>
            <p:cNvCxnSpPr/>
            <p:nvPr/>
          </p:nvCxnSpPr>
          <p:spPr>
            <a:xfrm flipH="1">
              <a:off x="2279332" y="1419224"/>
              <a:ext cx="466725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3155047" y="1419225"/>
              <a:ext cx="483503" cy="619125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ounded Rectangle 24"/>
            <p:cNvSpPr/>
            <p:nvPr/>
          </p:nvSpPr>
          <p:spPr>
            <a:xfrm>
              <a:off x="2743200" y="1104900"/>
              <a:ext cx="421372" cy="314325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1946543" y="4620064"/>
            <a:ext cx="2997518" cy="85725"/>
            <a:chOff x="1946543" y="4620064"/>
            <a:chExt cx="2997518" cy="85725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1946543" y="4620064"/>
              <a:ext cx="299751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H="1">
              <a:off x="4171950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 flipH="1">
              <a:off x="1952591" y="4705789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1994132" y="3043676"/>
            <a:ext cx="1264004" cy="1252099"/>
            <a:chOff x="1994132" y="3043676"/>
            <a:chExt cx="1264004" cy="1252099"/>
          </a:xfrm>
        </p:grpSpPr>
        <p:cxnSp>
          <p:nvCxnSpPr>
            <p:cNvPr id="29" name="Straight Arrow Connector 28"/>
            <p:cNvCxnSpPr>
              <a:stCxn id="34" idx="2"/>
            </p:cNvCxnSpPr>
            <p:nvPr/>
          </p:nvCxnSpPr>
          <p:spPr>
            <a:xfrm>
              <a:off x="2626134" y="3358001"/>
              <a:ext cx="262321" cy="937774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ounded Rectangle 33"/>
            <p:cNvSpPr/>
            <p:nvPr/>
          </p:nvSpPr>
          <p:spPr>
            <a:xfrm>
              <a:off x="1994132" y="3043676"/>
              <a:ext cx="1264004" cy="314325"/>
            </a:xfrm>
            <a:prstGeom prst="roundRect">
              <a:avLst/>
            </a:prstGeom>
            <a:noFill/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727162" y="5194952"/>
            <a:ext cx="3477978" cy="411480"/>
            <a:chOff x="2724702" y="5158740"/>
            <a:chExt cx="3477978" cy="411480"/>
          </a:xfrm>
        </p:grpSpPr>
        <p:sp>
          <p:nvSpPr>
            <p:cNvPr id="42" name="Rounded Rectangle 41"/>
            <p:cNvSpPr/>
            <p:nvPr/>
          </p:nvSpPr>
          <p:spPr>
            <a:xfrm>
              <a:off x="2724702" y="5158740"/>
              <a:ext cx="3477978" cy="41148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7" name="Straight Arrow Connector 36"/>
            <p:cNvCxnSpPr/>
            <p:nvPr/>
          </p:nvCxnSpPr>
          <p:spPr>
            <a:xfrm flipH="1">
              <a:off x="5205140" y="5348046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H="1">
              <a:off x="2985781" y="5348046"/>
              <a:ext cx="772111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3757892" y="5348046"/>
              <a:ext cx="1447248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5205140" y="740620"/>
            <a:ext cx="1518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chromosome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379800" y="4111109"/>
            <a:ext cx="2544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Paired end sequencing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514173" y="4960101"/>
            <a:ext cx="20078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Two reads for each fragment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4481516" y="2267389"/>
            <a:ext cx="1641994" cy="1205154"/>
            <a:chOff x="4481516" y="2267389"/>
            <a:chExt cx="1641994" cy="1205154"/>
          </a:xfrm>
        </p:grpSpPr>
        <p:sp>
          <p:nvSpPr>
            <p:cNvPr id="46" name="TextBox 45"/>
            <p:cNvSpPr txBox="1"/>
            <p:nvPr/>
          </p:nvSpPr>
          <p:spPr>
            <a:xfrm>
              <a:off x="4912922" y="2645671"/>
              <a:ext cx="121058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accent4">
                      <a:lumMod val="75000"/>
                    </a:schemeClr>
                  </a:solidFill>
                </a:rPr>
                <a:t>fragments</a:t>
              </a:r>
              <a:endParaRPr lang="en-US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  <p:sp>
          <p:nvSpPr>
            <p:cNvPr id="50" name="Right Brace 49"/>
            <p:cNvSpPr/>
            <p:nvPr/>
          </p:nvSpPr>
          <p:spPr>
            <a:xfrm>
              <a:off x="4481516" y="2267389"/>
              <a:ext cx="340855" cy="1205154"/>
            </a:xfrm>
            <a:prstGeom prst="rightBrac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1DA6D-06A5-324F-8B66-23B9E2346754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5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481_INCPM_template.slides">
  <a:themeElements>
    <a:clrScheme name="INCPM 2">
      <a:dk1>
        <a:sysClr val="windowText" lastClr="000000"/>
      </a:dk1>
      <a:lt1>
        <a:sysClr val="window" lastClr="FFFFFF"/>
      </a:lt1>
      <a:dk2>
        <a:srgbClr val="225DA5"/>
      </a:dk2>
      <a:lt2>
        <a:srgbClr val="13257B"/>
      </a:lt2>
      <a:accent1>
        <a:srgbClr val="4F81BD"/>
      </a:accent1>
      <a:accent2>
        <a:srgbClr val="C0020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646C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13481_INCPM_template.slides</Template>
  <TotalTime>4081</TotalTime>
  <Words>1168</Words>
  <Application>Microsoft Office PowerPoint</Application>
  <PresentationFormat>On-screen Show (4:3)</PresentationFormat>
  <Paragraphs>365</Paragraphs>
  <Slides>49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4" baseType="lpstr">
      <vt:lpstr>Arial</vt:lpstr>
      <vt:lpstr>Arial Bold</vt:lpstr>
      <vt:lpstr>Calibri</vt:lpstr>
      <vt:lpstr>13481_INCPM_template.slides</vt:lpstr>
      <vt:lpstr>Worksheet</vt:lpstr>
      <vt:lpstr>DNA-seq and Variant calling</vt:lpstr>
      <vt:lpstr>PowerPoint Presentation</vt:lpstr>
      <vt:lpstr>Inside the FastQ files</vt:lpstr>
      <vt:lpstr>Inside the FastQ files</vt:lpstr>
      <vt:lpstr>Raw fastq files: Quality distribution</vt:lpstr>
      <vt:lpstr>Raw fastq files: Quality distribution</vt:lpstr>
      <vt:lpstr>Raw Fastq files - QC</vt:lpstr>
      <vt:lpstr>The mapping process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Mapping reads</vt:lpstr>
      <vt:lpstr>Mapping reads</vt:lpstr>
      <vt:lpstr>Mapped reads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Working with data</vt:lpstr>
      <vt:lpstr>VCF and BAM files</vt:lpstr>
      <vt:lpstr>VCF for the exercise</vt:lpstr>
      <vt:lpstr>Phred scaled Qualities</vt:lpstr>
      <vt:lpstr>VCF files</vt:lpstr>
      <vt:lpstr>VCF files</vt:lpstr>
      <vt:lpstr>VCF and BAM files</vt:lpstr>
      <vt:lpstr> </vt:lpstr>
      <vt:lpstr>Download according to your computer strength</vt:lpstr>
      <vt:lpstr>PowerPoint Presentation</vt:lpstr>
      <vt:lpstr>Select genome hg19</vt:lpstr>
      <vt:lpstr>Load sample BAM file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Weizmann Institute of Science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DNA-seq</dc:title>
  <dc:creator>Barak Markus</dc:creator>
  <cp:lastModifiedBy>Barak Markus</cp:lastModifiedBy>
  <cp:revision>140</cp:revision>
  <dcterms:created xsi:type="dcterms:W3CDTF">2014-04-16T06:17:30Z</dcterms:created>
  <dcterms:modified xsi:type="dcterms:W3CDTF">2015-06-10T12:46:12Z</dcterms:modified>
</cp:coreProperties>
</file>